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6" r:id="rId1"/>
  </p:sldMasterIdLst>
  <p:notesMasterIdLst>
    <p:notesMasterId r:id="rId15"/>
  </p:notesMasterIdLst>
  <p:sldIdLst>
    <p:sldId id="256" r:id="rId2"/>
    <p:sldId id="301" r:id="rId3"/>
    <p:sldId id="298" r:id="rId4"/>
    <p:sldId id="302" r:id="rId5"/>
    <p:sldId id="303" r:id="rId6"/>
    <p:sldId id="290" r:id="rId7"/>
    <p:sldId id="291" r:id="rId8"/>
    <p:sldId id="299" r:id="rId9"/>
    <p:sldId id="293" r:id="rId10"/>
    <p:sldId id="297" r:id="rId11"/>
    <p:sldId id="277" r:id="rId12"/>
    <p:sldId id="294" r:id="rId13"/>
    <p:sldId id="289"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6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425" autoAdjust="0"/>
    <p:restoredTop sz="63441" autoAdjust="0"/>
  </p:normalViewPr>
  <p:slideViewPr>
    <p:cSldViewPr snapToGrid="0">
      <p:cViewPr varScale="1">
        <p:scale>
          <a:sx n="60" d="100"/>
          <a:sy n="60" d="100"/>
        </p:scale>
        <p:origin x="1363"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5"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C6A0C11-C014-4B94-84CF-751DBCA2C3A9}" type="datetimeFigureOut">
              <a:rPr lang="en-US" smtClean="0"/>
              <a:t>10/29/2019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240908-28C3-41E3-8C48-595E2A07299F}" type="slidenum">
              <a:rPr lang="en-US" smtClean="0"/>
              <a:t>‹#›</a:t>
            </a:fld>
            <a:endParaRPr lang="en-US"/>
          </a:p>
        </p:txBody>
      </p:sp>
    </p:spTree>
    <p:extLst>
      <p:ext uri="{BB962C8B-B14F-4D97-AF65-F5344CB8AC3E}">
        <p14:creationId xmlns:p14="http://schemas.microsoft.com/office/powerpoint/2010/main" val="6386095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Introductions</a:t>
            </a:r>
          </a:p>
          <a:p>
            <a:endParaRPr lang="en-US" dirty="0" smtClean="0"/>
          </a:p>
          <a:p>
            <a:r>
              <a:rPr lang="en-US" baseline="0" dirty="0" smtClean="0"/>
              <a:t>The importance of water isn’t well understood by the general public, I read recently and I thought it was well stated, the most people living in the Phoenix metro area didn’t realize that we are in a 19 year drought simple b/c they are able to turn the </a:t>
            </a:r>
            <a:r>
              <a:rPr lang="en-US" baseline="0" dirty="0" err="1" smtClean="0"/>
              <a:t>fawcet</a:t>
            </a:r>
            <a:r>
              <a:rPr lang="en-US" baseline="0" dirty="0" smtClean="0"/>
              <a:t> and water comes out.  More importantly, they don’t know were it comes from and what is necessary to keep the supply of fresh clean water available.</a:t>
            </a:r>
          </a:p>
          <a:p>
            <a:endParaRPr lang="en-US" baseline="0" dirty="0" smtClean="0"/>
          </a:p>
          <a:p>
            <a:r>
              <a:rPr lang="en-US" baseline="0" dirty="0" smtClean="0"/>
              <a:t>According to the World Water Council, 1.1 billion people did not have access to clean drinking water in 2018</a:t>
            </a:r>
          </a:p>
          <a:p>
            <a:endParaRPr lang="en-US" baseline="0" dirty="0" smtClean="0"/>
          </a:p>
          <a:p>
            <a:r>
              <a:rPr lang="en-US" baseline="0" dirty="0" smtClean="0"/>
              <a:t>We are here today to discuss elements of a water management strategy that have enabled Intel’s manufacturing growth in the desert while helping our community</a:t>
            </a:r>
          </a:p>
          <a:p>
            <a:endParaRPr lang="en-US" baseline="0" dirty="0" smtClean="0"/>
          </a:p>
          <a:p>
            <a:r>
              <a:rPr lang="en-US" baseline="0" dirty="0" smtClean="0"/>
              <a:t>Agenda</a:t>
            </a:r>
          </a:p>
          <a:p>
            <a:pPr marL="171450" indent="-171450">
              <a:buFont typeface="Arial" panose="020B0604020202020204" pitchFamily="34" charset="0"/>
              <a:buChar char="•"/>
            </a:pPr>
            <a:r>
              <a:rPr lang="en-US" baseline="0" dirty="0" smtClean="0"/>
              <a:t>These elements include</a:t>
            </a:r>
          </a:p>
          <a:p>
            <a:pPr marL="628650" lvl="1" indent="-171450">
              <a:buFont typeface="Arial" panose="020B0604020202020204" pitchFamily="34" charset="0"/>
              <a:buChar char="•"/>
            </a:pPr>
            <a:r>
              <a:rPr lang="en-US" baseline="0" dirty="0" smtClean="0"/>
              <a:t>First acknowledging the global and local challenges facing our community</a:t>
            </a:r>
          </a:p>
          <a:p>
            <a:pPr marL="1085850" lvl="2" indent="-171450">
              <a:buFont typeface="Arial" panose="020B0604020202020204" pitchFamily="34" charset="0"/>
              <a:buChar char="•"/>
            </a:pPr>
            <a:r>
              <a:rPr lang="en-US" baseline="0" dirty="0" smtClean="0"/>
              <a:t>Water shortage</a:t>
            </a:r>
          </a:p>
          <a:p>
            <a:pPr marL="1085850" lvl="2" indent="-171450">
              <a:buFont typeface="Arial" panose="020B0604020202020204" pitchFamily="34" charset="0"/>
              <a:buChar char="•"/>
            </a:pPr>
            <a:r>
              <a:rPr lang="en-US" baseline="0" dirty="0" smtClean="0"/>
              <a:t>TDS</a:t>
            </a:r>
          </a:p>
          <a:p>
            <a:pPr marL="628650" lvl="1" indent="-171450">
              <a:buFont typeface="Arial" panose="020B0604020202020204" pitchFamily="34" charset="0"/>
              <a:buChar char="•"/>
            </a:pPr>
            <a:r>
              <a:rPr lang="en-US" baseline="0" dirty="0" smtClean="0"/>
              <a:t>Developing a partnership with our local municipality</a:t>
            </a:r>
          </a:p>
          <a:p>
            <a:pPr marL="1085850" lvl="2" indent="-171450">
              <a:buFont typeface="Arial" panose="020B0604020202020204" pitchFamily="34" charset="0"/>
              <a:buChar char="•"/>
            </a:pPr>
            <a:r>
              <a:rPr lang="en-US" baseline="0" dirty="0" smtClean="0"/>
              <a:t>working together to address the communities challenges in creative ways</a:t>
            </a:r>
          </a:p>
          <a:p>
            <a:pPr marL="1085850" lvl="2" indent="-171450">
              <a:buFont typeface="Arial" panose="020B0604020202020204" pitchFamily="34" charset="0"/>
              <a:buChar char="•"/>
            </a:pPr>
            <a:r>
              <a:rPr lang="en-US" baseline="0" dirty="0" smtClean="0"/>
              <a:t>supporting the differing objectives of our organizations </a:t>
            </a:r>
          </a:p>
          <a:p>
            <a:pPr marL="171450" lvl="0" indent="-171450">
              <a:buFont typeface="Arial" panose="020B0604020202020204" pitchFamily="34" charset="0"/>
              <a:buChar char="•"/>
            </a:pPr>
            <a:r>
              <a:rPr lang="en-US" baseline="0" dirty="0" smtClean="0"/>
              <a:t>We will give some examples of where we have been successful working with the city</a:t>
            </a:r>
          </a:p>
          <a:p>
            <a:pPr marL="171450" lvl="0" indent="-171450">
              <a:buFont typeface="Arial" panose="020B0604020202020204" pitchFamily="34" charset="0"/>
              <a:buChar char="•"/>
            </a:pPr>
            <a:r>
              <a:rPr lang="en-US" baseline="0" dirty="0" smtClean="0"/>
              <a:t>We will talk to what we are going to do in the future</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05240908-28C3-41E3-8C48-595E2A07299F}" type="slidenum">
              <a:rPr lang="en-US" smtClean="0"/>
              <a:t>1</a:t>
            </a:fld>
            <a:endParaRPr lang="en-US"/>
          </a:p>
        </p:txBody>
      </p:sp>
    </p:spTree>
    <p:extLst>
      <p:ext uri="{BB962C8B-B14F-4D97-AF65-F5344CB8AC3E}">
        <p14:creationId xmlns:p14="http://schemas.microsoft.com/office/powerpoint/2010/main" val="24252520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Intel and COC have engaged since the 1990’s in a mutually beneficial partnership that has yield a variety of results including the OBFR, coordinated infrastructure expansions for both water supply and industrial waste water.  This relationship continues to be the cornerstone of the Ocotillo site’s water and waste water management strategy that provides for:</a:t>
            </a:r>
          </a:p>
          <a:p>
            <a:pPr marL="285750" indent="-285750">
              <a:buFont typeface="Arial" panose="020B0604020202020204" pitchFamily="34" charset="0"/>
              <a:buChar char="•"/>
            </a:pPr>
            <a:r>
              <a:rPr lang="en-US" dirty="0" smtClean="0"/>
              <a:t>Enabling Intel’s manufacturing growth in AZ</a:t>
            </a:r>
          </a:p>
          <a:p>
            <a:pPr marL="285750" indent="-285750">
              <a:buFont typeface="Arial" panose="020B0604020202020204" pitchFamily="34" charset="0"/>
              <a:buChar char="•"/>
            </a:pPr>
            <a:r>
              <a:rPr lang="en-US" dirty="0" smtClean="0"/>
              <a:t>Providing a conduit for helping to meet Intel’s 2025 environmental water goals</a:t>
            </a:r>
          </a:p>
          <a:p>
            <a:pPr marL="285750" indent="-285750">
              <a:buFont typeface="Arial" panose="020B0604020202020204" pitchFamily="34" charset="0"/>
              <a:buChar char="•"/>
            </a:pPr>
            <a:r>
              <a:rPr lang="en-US" dirty="0" smtClean="0"/>
              <a:t>Reducing the stress on the municipalities infrastructure as is enables population and industry growth in Chandler</a:t>
            </a:r>
          </a:p>
          <a:p>
            <a:endParaRPr lang="en-US" dirty="0"/>
          </a:p>
        </p:txBody>
      </p:sp>
      <p:sp>
        <p:nvSpPr>
          <p:cNvPr id="4" name="Slide Number Placeholder 3"/>
          <p:cNvSpPr>
            <a:spLocks noGrp="1"/>
          </p:cNvSpPr>
          <p:nvPr>
            <p:ph type="sldNum" sz="quarter" idx="10"/>
          </p:nvPr>
        </p:nvSpPr>
        <p:spPr/>
        <p:txBody>
          <a:bodyPr/>
          <a:lstStyle/>
          <a:p>
            <a:fld id="{05240908-28C3-41E3-8C48-595E2A07299F}" type="slidenum">
              <a:rPr lang="en-US" smtClean="0"/>
              <a:t>12</a:t>
            </a:fld>
            <a:endParaRPr lang="en-US"/>
          </a:p>
        </p:txBody>
      </p:sp>
    </p:spTree>
    <p:extLst>
      <p:ext uri="{BB962C8B-B14F-4D97-AF65-F5344CB8AC3E}">
        <p14:creationId xmlns:p14="http://schemas.microsoft.com/office/powerpoint/2010/main" val="13782464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5240908-28C3-41E3-8C48-595E2A07299F}" type="slidenum">
              <a:rPr lang="en-US" smtClean="0"/>
              <a:t>13</a:t>
            </a:fld>
            <a:endParaRPr lang="en-US"/>
          </a:p>
        </p:txBody>
      </p:sp>
    </p:spTree>
    <p:extLst>
      <p:ext uri="{BB962C8B-B14F-4D97-AF65-F5344CB8AC3E}">
        <p14:creationId xmlns:p14="http://schemas.microsoft.com/office/powerpoint/2010/main" val="11652892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typical way people</a:t>
            </a:r>
            <a:r>
              <a:rPr lang="en-US" baseline="0" dirty="0" smtClean="0"/>
              <a:t> think about wastewater treatment.</a:t>
            </a:r>
          </a:p>
          <a:p>
            <a:endParaRPr lang="en-US" baseline="0" dirty="0" smtClean="0"/>
          </a:p>
          <a:p>
            <a:r>
              <a:rPr lang="en-US" baseline="0" dirty="0" smtClean="0"/>
              <a:t>Municipal wastewater treatment plants are very effective at treating the compounds in green.</a:t>
            </a:r>
          </a:p>
          <a:p>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Refined medical knowledge, and better analytical techniques have brought CECs front and center in our conversations about wastewater treatment</a:t>
            </a:r>
          </a:p>
          <a:p>
            <a:endParaRPr lang="en-US" baseline="0" dirty="0" smtClean="0"/>
          </a:p>
          <a:p>
            <a:r>
              <a:rPr lang="en-US" baseline="0" dirty="0" smtClean="0"/>
              <a:t>CECs are contaminants of emerging concern: Pharmaceuticals and personal care products (PPCP),endocrine disruptors, disinfection byproducts…</a:t>
            </a:r>
          </a:p>
          <a:p>
            <a:endParaRPr lang="en-US" baseline="0" dirty="0" smtClean="0"/>
          </a:p>
          <a:p>
            <a:r>
              <a:rPr lang="en-US" baseline="0" dirty="0" smtClean="0"/>
              <a:t>TDS – total dissolved solids – is a topic that is only particularly relevant in arid climates, and constitutes a particularly expensive problem to address</a:t>
            </a:r>
          </a:p>
          <a:p>
            <a:endParaRPr lang="en-US" baseline="0" dirty="0" smtClean="0"/>
          </a:p>
        </p:txBody>
      </p:sp>
      <p:sp>
        <p:nvSpPr>
          <p:cNvPr id="4" name="Slide Number Placeholder 3"/>
          <p:cNvSpPr>
            <a:spLocks noGrp="1"/>
          </p:cNvSpPr>
          <p:nvPr>
            <p:ph type="sldNum" sz="quarter" idx="10"/>
          </p:nvPr>
        </p:nvSpPr>
        <p:spPr/>
        <p:txBody>
          <a:bodyPr/>
          <a:lstStyle/>
          <a:p>
            <a:fld id="{05240908-28C3-41E3-8C48-595E2A07299F}" type="slidenum">
              <a:rPr lang="en-US" smtClean="0"/>
              <a:t>2</a:t>
            </a:fld>
            <a:endParaRPr lang="en-US"/>
          </a:p>
        </p:txBody>
      </p:sp>
    </p:spTree>
    <p:extLst>
      <p:ext uri="{BB962C8B-B14F-4D97-AF65-F5344CB8AC3E}">
        <p14:creationId xmlns:p14="http://schemas.microsoft.com/office/powerpoint/2010/main" val="16636154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a look at how most Industrial Wastewater</a:t>
            </a:r>
            <a:r>
              <a:rPr lang="en-US" baseline="0" dirty="0" smtClean="0"/>
              <a:t> treatment systems are set up:</a:t>
            </a:r>
          </a:p>
          <a:p>
            <a:pPr marL="171450" indent="-171450">
              <a:buFont typeface="Arial" panose="020B0604020202020204" pitchFamily="34" charset="0"/>
              <a:buChar char="•"/>
            </a:pPr>
            <a:r>
              <a:rPr lang="en-US" baseline="0" dirty="0" smtClean="0"/>
              <a:t>These systems tend to avoid feedback loops</a:t>
            </a:r>
          </a:p>
          <a:p>
            <a:pPr marL="171450" indent="-171450">
              <a:buFont typeface="Arial" panose="020B0604020202020204" pitchFamily="34" charset="0"/>
              <a:buChar char="•"/>
            </a:pPr>
            <a:r>
              <a:rPr lang="en-US" baseline="0" dirty="0" smtClean="0"/>
              <a:t>Wastes of a specific type tend to be combined and sent to a specific treatment system</a:t>
            </a:r>
          </a:p>
          <a:p>
            <a:pPr marL="171450" indent="-171450">
              <a:buFont typeface="Arial" panose="020B0604020202020204" pitchFamily="34" charset="0"/>
              <a:buChar char="•"/>
            </a:pPr>
            <a:r>
              <a:rPr lang="en-US" baseline="0" dirty="0" smtClean="0"/>
              <a:t>The goal truly is to maintain compliance with the local regulatory bodies</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05240908-28C3-41E3-8C48-595E2A07299F}" type="slidenum">
              <a:rPr lang="en-US" smtClean="0"/>
              <a:t>3</a:t>
            </a:fld>
            <a:endParaRPr lang="en-US"/>
          </a:p>
        </p:txBody>
      </p:sp>
    </p:spTree>
    <p:extLst>
      <p:ext uri="{BB962C8B-B14F-4D97-AF65-F5344CB8AC3E}">
        <p14:creationId xmlns:p14="http://schemas.microsoft.com/office/powerpoint/2010/main" val="9561023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Ocotillo Brine Reduction Facility (OBRF) is a solid example</a:t>
            </a:r>
            <a:r>
              <a:rPr lang="en-US" baseline="0" dirty="0" smtClean="0"/>
              <a:t> of intel working with the City of Chandler to address our communities water and wastewater challenges</a:t>
            </a:r>
          </a:p>
          <a:p>
            <a:pPr marL="171450" indent="-171450">
              <a:buFont typeface="Arial" panose="020B0604020202020204" pitchFamily="34" charset="0"/>
              <a:buChar char="•"/>
            </a:pPr>
            <a:r>
              <a:rPr lang="en-US" baseline="0" dirty="0" smtClean="0"/>
              <a:t>owned City of Chandler, but subsidized by Intel Ocotillo.</a:t>
            </a:r>
          </a:p>
          <a:p>
            <a:pPr marL="171450" indent="-171450">
              <a:buFont typeface="Arial" panose="020B0604020202020204" pitchFamily="34" charset="0"/>
              <a:buChar char="•"/>
            </a:pPr>
            <a:r>
              <a:rPr lang="en-US" baseline="0" dirty="0" smtClean="0"/>
              <a:t>The OBRF receives all of intel ocotillo’s TDS laden 1</a:t>
            </a:r>
            <a:r>
              <a:rPr lang="en-US" baseline="30000" dirty="0" smtClean="0"/>
              <a:t>st</a:t>
            </a:r>
            <a:r>
              <a:rPr lang="en-US" baseline="0" dirty="0" smtClean="0"/>
              <a:t> pass RO reject an</a:t>
            </a:r>
          </a:p>
          <a:p>
            <a:pPr marL="171450" indent="-171450">
              <a:buFont typeface="Arial" panose="020B0604020202020204" pitchFamily="34" charset="0"/>
              <a:buChar char="•"/>
            </a:pPr>
            <a:r>
              <a:rPr lang="en-US" baseline="0" dirty="0" smtClean="0"/>
              <a:t>prevents (approx. 22 ton/day) of salt from being discharged into our environment </a:t>
            </a:r>
          </a:p>
          <a:p>
            <a:pPr marL="171450" indent="-171450">
              <a:buFont typeface="Arial" panose="020B0604020202020204" pitchFamily="34" charset="0"/>
              <a:buChar char="•"/>
            </a:pPr>
            <a:r>
              <a:rPr lang="en-US" baseline="0" dirty="0" smtClean="0"/>
              <a:t>Tech note  </a:t>
            </a:r>
            <a:r>
              <a:rPr lang="en-US" dirty="0" smtClean="0"/>
              <a:t>CLS, MMF,</a:t>
            </a:r>
            <a:r>
              <a:rPr lang="en-US" baseline="0" dirty="0" smtClean="0"/>
              <a:t> IX, high pH RO, BC to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smtClean="0"/>
              <a:t>recover more than 94% </a:t>
            </a:r>
          </a:p>
          <a:p>
            <a:pPr marL="171450" indent="-171450">
              <a:buFont typeface="Arial" panose="020B0604020202020204" pitchFamily="34" charset="0"/>
              <a:buChar char="•"/>
            </a:pPr>
            <a:r>
              <a:rPr lang="en-US" baseline="0" dirty="0" smtClean="0"/>
              <a:t>2.8 Mgd, currently 1.5 Mgd of 50 ppm TDS water.</a:t>
            </a:r>
          </a:p>
          <a:p>
            <a:pPr marL="171450" indent="-171450">
              <a:buFont typeface="Arial" panose="020B0604020202020204" pitchFamily="34" charset="0"/>
              <a:buChar char="•"/>
            </a:pPr>
            <a:r>
              <a:rPr lang="en-US" baseline="0" dirty="0" smtClean="0"/>
              <a:t>In its 25+ year history this facility has effectively offset over </a:t>
            </a:r>
            <a:r>
              <a:rPr lang="en-US" dirty="0" smtClean="0"/>
              <a:t>16.5 </a:t>
            </a:r>
            <a:r>
              <a:rPr lang="en-US" dirty="0" err="1" smtClean="0"/>
              <a:t>billon</a:t>
            </a:r>
            <a:r>
              <a:rPr lang="en-US" dirty="0" smtClean="0"/>
              <a:t> gallons of potable water withdrawals</a:t>
            </a:r>
            <a:r>
              <a:rPr lang="en-US" baseline="0" dirty="0" smtClean="0"/>
              <a:t> </a:t>
            </a:r>
          </a:p>
          <a:p>
            <a:pPr marL="171450" indent="-171450">
              <a:buFont typeface="Arial" panose="020B0604020202020204" pitchFamily="34" charset="0"/>
              <a:buChar char="•"/>
            </a:pPr>
            <a:r>
              <a:rPr lang="en-US" baseline="0" dirty="0" smtClean="0"/>
              <a:t>Primarily serves to TDS out of our water supplies – all salt ends in ponds</a:t>
            </a:r>
          </a:p>
          <a:p>
            <a:pPr marL="171450" indent="-171450">
              <a:buFont typeface="Arial" panose="020B0604020202020204" pitchFamily="34" charset="0"/>
              <a:buChar char="•"/>
            </a:pPr>
            <a:r>
              <a:rPr lang="en-US" baseline="0" dirty="0" smtClean="0"/>
              <a:t>The water it recovers is a bonus</a:t>
            </a:r>
          </a:p>
          <a:p>
            <a:pPr marL="171450" indent="-171450">
              <a:buFont typeface="Arial" panose="020B0604020202020204" pitchFamily="34" charset="0"/>
              <a:buChar char="•"/>
            </a:pPr>
            <a:r>
              <a:rPr lang="en-US" baseline="0" dirty="0" smtClean="0"/>
              <a:t>Stress TDS is not a regulated constituent, and Intel </a:t>
            </a:r>
            <a:r>
              <a:rPr lang="en-US" baseline="0" dirty="0" err="1" smtClean="0"/>
              <a:t>CoC</a:t>
            </a:r>
            <a:r>
              <a:rPr lang="en-US" baseline="0" dirty="0" smtClean="0"/>
              <a:t> do this because it is right</a:t>
            </a:r>
          </a:p>
          <a:p>
            <a:pPr marL="171450" indent="-171450">
              <a:buFont typeface="Arial" panose="020B0604020202020204" pitchFamily="34" charset="0"/>
              <a:buChar char="•"/>
            </a:pPr>
            <a:r>
              <a:rPr lang="en-US" baseline="0" dirty="0" smtClean="0"/>
              <a:t>gold standard for a public/private partnerships</a:t>
            </a:r>
          </a:p>
          <a:p>
            <a:endParaRPr lang="en-US" dirty="0"/>
          </a:p>
        </p:txBody>
      </p:sp>
      <p:sp>
        <p:nvSpPr>
          <p:cNvPr id="4" name="Slide Number Placeholder 3"/>
          <p:cNvSpPr>
            <a:spLocks noGrp="1"/>
          </p:cNvSpPr>
          <p:nvPr>
            <p:ph type="sldNum" sz="quarter" idx="10"/>
          </p:nvPr>
        </p:nvSpPr>
        <p:spPr/>
        <p:txBody>
          <a:bodyPr/>
          <a:lstStyle/>
          <a:p>
            <a:fld id="{05240908-28C3-41E3-8C48-595E2A07299F}" type="slidenum">
              <a:rPr lang="en-US" smtClean="0"/>
              <a:t>5</a:t>
            </a:fld>
            <a:endParaRPr lang="en-US"/>
          </a:p>
        </p:txBody>
      </p:sp>
    </p:spTree>
    <p:extLst>
      <p:ext uri="{BB962C8B-B14F-4D97-AF65-F5344CB8AC3E}">
        <p14:creationId xmlns:p14="http://schemas.microsoft.com/office/powerpoint/2010/main" val="37017639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Ocotillo Brine Reduction Facility (OBRF) is a solid example</a:t>
            </a:r>
            <a:r>
              <a:rPr lang="en-US" baseline="0" dirty="0" smtClean="0"/>
              <a:t> of intel working with the City of Chandler to address our communities water and wastewater challenges</a:t>
            </a:r>
          </a:p>
          <a:p>
            <a:pPr marL="171450" indent="-171450">
              <a:buFont typeface="Arial" panose="020B0604020202020204" pitchFamily="34" charset="0"/>
              <a:buChar char="•"/>
            </a:pPr>
            <a:r>
              <a:rPr lang="en-US" baseline="0" dirty="0" smtClean="0"/>
              <a:t>owned City of Chandler, but subsidized by Intel Ocotillo.</a:t>
            </a:r>
          </a:p>
          <a:p>
            <a:pPr marL="171450" indent="-171450">
              <a:buFont typeface="Arial" panose="020B0604020202020204" pitchFamily="34" charset="0"/>
              <a:buChar char="•"/>
            </a:pPr>
            <a:r>
              <a:rPr lang="en-US" baseline="0" dirty="0" smtClean="0"/>
              <a:t>The OBRF receives all of intel ocotillo’s TDS laden 1</a:t>
            </a:r>
            <a:r>
              <a:rPr lang="en-US" baseline="30000" dirty="0" smtClean="0"/>
              <a:t>st</a:t>
            </a:r>
            <a:r>
              <a:rPr lang="en-US" baseline="0" dirty="0" smtClean="0"/>
              <a:t> pass RO reject an</a:t>
            </a:r>
          </a:p>
          <a:p>
            <a:pPr marL="171450" indent="-171450">
              <a:buFont typeface="Arial" panose="020B0604020202020204" pitchFamily="34" charset="0"/>
              <a:buChar char="•"/>
            </a:pPr>
            <a:r>
              <a:rPr lang="en-US" baseline="0" dirty="0" smtClean="0"/>
              <a:t>prevents (approx. 22 ton/day) of salt from being discharged into our environment </a:t>
            </a:r>
          </a:p>
          <a:p>
            <a:pPr marL="171450" indent="-171450">
              <a:buFont typeface="Arial" panose="020B0604020202020204" pitchFamily="34" charset="0"/>
              <a:buChar char="•"/>
            </a:pPr>
            <a:r>
              <a:rPr lang="en-US" baseline="0" dirty="0" smtClean="0"/>
              <a:t>Tech note  </a:t>
            </a:r>
            <a:r>
              <a:rPr lang="en-US" dirty="0" smtClean="0"/>
              <a:t>CLS, MMF,</a:t>
            </a:r>
            <a:r>
              <a:rPr lang="en-US" baseline="0" dirty="0" smtClean="0"/>
              <a:t> IX, high pH RO, BC to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smtClean="0"/>
              <a:t>recover more than 94% </a:t>
            </a:r>
          </a:p>
          <a:p>
            <a:pPr marL="171450" indent="-171450">
              <a:buFont typeface="Arial" panose="020B0604020202020204" pitchFamily="34" charset="0"/>
              <a:buChar char="•"/>
            </a:pPr>
            <a:r>
              <a:rPr lang="en-US" baseline="0" dirty="0" smtClean="0"/>
              <a:t>2.8 Mgd, currently 1.5 Mgd of 50 ppm TDS water.</a:t>
            </a:r>
          </a:p>
          <a:p>
            <a:pPr marL="171450" indent="-171450">
              <a:buFont typeface="Arial" panose="020B0604020202020204" pitchFamily="34" charset="0"/>
              <a:buChar char="•"/>
            </a:pPr>
            <a:r>
              <a:rPr lang="en-US" baseline="0" dirty="0" smtClean="0"/>
              <a:t>In its 25+ year history this facility has effectively offset over </a:t>
            </a:r>
            <a:r>
              <a:rPr lang="en-US" dirty="0" smtClean="0"/>
              <a:t>16.5 billon gallons of potable water withdrawals</a:t>
            </a:r>
            <a:r>
              <a:rPr lang="en-US" baseline="0" dirty="0" smtClean="0"/>
              <a:t> </a:t>
            </a:r>
          </a:p>
          <a:p>
            <a:pPr marL="171450" indent="-171450">
              <a:buFont typeface="Arial" panose="020B0604020202020204" pitchFamily="34" charset="0"/>
              <a:buChar char="•"/>
            </a:pPr>
            <a:r>
              <a:rPr lang="en-US" baseline="0" dirty="0" smtClean="0"/>
              <a:t>Primarily serves to TDS out of our water supplies – all salt ends in ponds</a:t>
            </a:r>
          </a:p>
          <a:p>
            <a:pPr marL="171450" indent="-171450">
              <a:buFont typeface="Arial" panose="020B0604020202020204" pitchFamily="34" charset="0"/>
              <a:buChar char="•"/>
            </a:pPr>
            <a:r>
              <a:rPr lang="en-US" baseline="0" dirty="0" smtClean="0"/>
              <a:t>The water it recovers is a bonus</a:t>
            </a:r>
          </a:p>
          <a:p>
            <a:pPr marL="171450" indent="-171450">
              <a:buFont typeface="Arial" panose="020B0604020202020204" pitchFamily="34" charset="0"/>
              <a:buChar char="•"/>
            </a:pPr>
            <a:r>
              <a:rPr lang="en-US" baseline="0" dirty="0" smtClean="0"/>
              <a:t>Stress TDS is not a regulated constituent, and Intel </a:t>
            </a:r>
            <a:r>
              <a:rPr lang="en-US" baseline="0" dirty="0" err="1" smtClean="0"/>
              <a:t>CoC</a:t>
            </a:r>
            <a:r>
              <a:rPr lang="en-US" baseline="0" dirty="0" smtClean="0"/>
              <a:t> do this because it is right</a:t>
            </a:r>
          </a:p>
          <a:p>
            <a:pPr marL="171450" indent="-171450">
              <a:buFont typeface="Arial" panose="020B0604020202020204" pitchFamily="34" charset="0"/>
              <a:buChar char="•"/>
            </a:pPr>
            <a:r>
              <a:rPr lang="en-US" baseline="0" dirty="0" smtClean="0"/>
              <a:t>gold standard for a public/private partnerships</a:t>
            </a:r>
          </a:p>
          <a:p>
            <a:endParaRPr lang="en-US" baseline="0" dirty="0" smtClean="0"/>
          </a:p>
        </p:txBody>
      </p:sp>
      <p:sp>
        <p:nvSpPr>
          <p:cNvPr id="4" name="Slide Number Placeholder 3"/>
          <p:cNvSpPr>
            <a:spLocks noGrp="1"/>
          </p:cNvSpPr>
          <p:nvPr>
            <p:ph type="sldNum" sz="quarter" idx="10"/>
          </p:nvPr>
        </p:nvSpPr>
        <p:spPr/>
        <p:txBody>
          <a:bodyPr/>
          <a:lstStyle/>
          <a:p>
            <a:fld id="{D61C8689-8455-3546-ADF9-3B7273760F66}" type="slidenum">
              <a:rPr lang="en-US" smtClean="0"/>
              <a:pPr/>
              <a:t>6</a:t>
            </a:fld>
            <a:endParaRPr lang="en-US"/>
          </a:p>
        </p:txBody>
      </p:sp>
    </p:spTree>
    <p:extLst>
      <p:ext uri="{BB962C8B-B14F-4D97-AF65-F5344CB8AC3E}">
        <p14:creationId xmlns:p14="http://schemas.microsoft.com/office/powerpoint/2010/main" val="2818356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Our efforts to</a:t>
            </a:r>
            <a:r>
              <a:rPr lang="en-US" baseline="0" dirty="0" smtClean="0"/>
              <a:t> subsidize pilot scale testing of alternative brine management strategies also demonstrates Intel’s edict of putting our community first</a:t>
            </a:r>
            <a:endParaRPr lang="en-US" dirty="0" smtClean="0"/>
          </a:p>
          <a:p>
            <a:pPr marL="171450" indent="-171450">
              <a:buFont typeface="Arial" panose="020B0604020202020204" pitchFamily="34" charset="0"/>
              <a:buChar char="•"/>
            </a:pPr>
            <a:r>
              <a:rPr lang="en-US" baseline="0" dirty="0" smtClean="0"/>
              <a:t>Brine management is clearly one of the most challenging obstacles facing out community</a:t>
            </a:r>
          </a:p>
          <a:p>
            <a:pPr marL="171450" indent="-171450">
              <a:buFont typeface="Arial" panose="020B0604020202020204" pitchFamily="34" charset="0"/>
              <a:buChar char="•"/>
            </a:pPr>
            <a:r>
              <a:rPr lang="en-US" baseline="0" dirty="0" smtClean="0"/>
              <a:t>We are at the bottom of the Colorado, and are most significantly impacted by the TDS feedback loop</a:t>
            </a:r>
          </a:p>
          <a:p>
            <a:pPr marL="171450" indent="-171450">
              <a:buFont typeface="Arial" panose="020B0604020202020204" pitchFamily="34" charset="0"/>
              <a:buChar char="•"/>
            </a:pPr>
            <a:r>
              <a:rPr lang="en-US" baseline="0" dirty="0" smtClean="0"/>
              <a:t>The tech here is essentially a green brine concentrator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smtClean="0"/>
              <a:t>It addresses the other major issue associated with energy hungry inland brine management options</a:t>
            </a:r>
          </a:p>
          <a:p>
            <a:pPr marL="171450" indent="-171450">
              <a:buFont typeface="Arial" panose="020B0604020202020204" pitchFamily="34" charset="0"/>
              <a:buChar char="•"/>
            </a:pPr>
            <a:r>
              <a:rPr lang="en-US" baseline="0" dirty="0" smtClean="0"/>
              <a:t>It addresses the foot print barriers associated with brine ponds by artificially increasing ft2/ft2 (40), and leveraging better mass transfer out of the boundary layer</a:t>
            </a:r>
          </a:p>
          <a:p>
            <a:pPr marL="171450" indent="-171450">
              <a:buFont typeface="Arial" panose="020B0604020202020204" pitchFamily="34" charset="0"/>
              <a:buChar char="•"/>
            </a:pPr>
            <a:r>
              <a:rPr lang="en-US" baseline="0" dirty="0" smtClean="0"/>
              <a:t>Better than a pond by 15 to 20 times</a:t>
            </a:r>
          </a:p>
          <a:p>
            <a:pPr marL="171450" indent="-171450">
              <a:buFont typeface="Arial" panose="020B0604020202020204" pitchFamily="34" charset="0"/>
              <a:buChar char="•"/>
            </a:pPr>
            <a:r>
              <a:rPr lang="en-US" baseline="0" dirty="0" smtClean="0"/>
              <a:t>This particular technology worked but was not mature enough for industrial applications</a:t>
            </a:r>
          </a:p>
          <a:p>
            <a:pPr marL="171450" indent="-171450">
              <a:buFont typeface="Arial" panose="020B0604020202020204" pitchFamily="34" charset="0"/>
              <a:buChar char="•"/>
            </a:pPr>
            <a:r>
              <a:rPr lang="en-US" baseline="0" dirty="0" smtClean="0"/>
              <a:t>We will continue to work together to develop the technologies our community needs </a:t>
            </a:r>
          </a:p>
          <a:p>
            <a:endParaRPr lang="en-US" baseline="0" dirty="0" smtClean="0"/>
          </a:p>
          <a:p>
            <a:r>
              <a:rPr lang="en-US" baseline="0" dirty="0" smtClean="0"/>
              <a:t>Check Name of WAIV</a:t>
            </a:r>
          </a:p>
        </p:txBody>
      </p:sp>
      <p:sp>
        <p:nvSpPr>
          <p:cNvPr id="4" name="Slide Number Placeholder 3"/>
          <p:cNvSpPr>
            <a:spLocks noGrp="1"/>
          </p:cNvSpPr>
          <p:nvPr>
            <p:ph type="sldNum" sz="quarter" idx="10"/>
          </p:nvPr>
        </p:nvSpPr>
        <p:spPr/>
        <p:txBody>
          <a:bodyPr/>
          <a:lstStyle/>
          <a:p>
            <a:fld id="{05240908-28C3-41E3-8C48-595E2A07299F}" type="slidenum">
              <a:rPr lang="en-US" smtClean="0"/>
              <a:t>7</a:t>
            </a:fld>
            <a:endParaRPr lang="en-US"/>
          </a:p>
        </p:txBody>
      </p:sp>
    </p:spTree>
    <p:extLst>
      <p:ext uri="{BB962C8B-B14F-4D97-AF65-F5344CB8AC3E}">
        <p14:creationId xmlns:p14="http://schemas.microsoft.com/office/powerpoint/2010/main" val="33062067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5240908-28C3-41E3-8C48-595E2A07299F}" type="slidenum">
              <a:rPr lang="en-US" smtClean="0"/>
              <a:t>8</a:t>
            </a:fld>
            <a:endParaRPr lang="en-US"/>
          </a:p>
        </p:txBody>
      </p:sp>
    </p:spTree>
    <p:extLst>
      <p:ext uri="{BB962C8B-B14F-4D97-AF65-F5344CB8AC3E}">
        <p14:creationId xmlns:p14="http://schemas.microsoft.com/office/powerpoint/2010/main" val="7076196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are going</a:t>
            </a:r>
            <a:r>
              <a:rPr lang="en-US" baseline="0" dirty="0" smtClean="0"/>
              <a:t> to talk about:</a:t>
            </a:r>
          </a:p>
          <a:p>
            <a:pPr marL="171450" indent="-171450">
              <a:buFont typeface="Arial" panose="020B0604020202020204" pitchFamily="34" charset="0"/>
              <a:buChar char="•"/>
            </a:pPr>
            <a:r>
              <a:rPr lang="en-US" dirty="0" smtClean="0"/>
              <a:t>Active 2020</a:t>
            </a:r>
          </a:p>
          <a:p>
            <a:pPr marL="171450" indent="-171450">
              <a:buFont typeface="Arial" panose="020B0604020202020204" pitchFamily="34" charset="0"/>
              <a:buChar char="•"/>
            </a:pPr>
            <a:r>
              <a:rPr lang="en-US" baseline="0" dirty="0" smtClean="0"/>
              <a:t>About 12 acres, roughly doubles the number of Intel Ocotillo waste system assets, and clearly demonstrates our commitment to the future</a:t>
            </a:r>
            <a:endParaRPr lang="en-US" dirty="0" smtClean="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smtClean="0"/>
              <a:t>Facility employs thermal concentration and crystallization technology capable preventing a significant amount of TDS from entering the local water sheds </a:t>
            </a:r>
            <a:endParaRPr lang="en-US" dirty="0" smtClean="0"/>
          </a:p>
          <a:p>
            <a:pPr marL="171450" indent="-171450">
              <a:buFont typeface="Arial" panose="020B0604020202020204" pitchFamily="34" charset="0"/>
              <a:buChar char="•"/>
            </a:pPr>
            <a:r>
              <a:rPr lang="en-US" dirty="0" smtClean="0"/>
              <a:t>Enables intel to supply</a:t>
            </a:r>
            <a:r>
              <a:rPr lang="en-US" baseline="0" dirty="0" smtClean="0"/>
              <a:t> water to internal loads (i.e., CT, and non-process loads)</a:t>
            </a:r>
          </a:p>
          <a:p>
            <a:pPr marL="171450" indent="-171450">
              <a:buFont typeface="Arial" panose="020B0604020202020204" pitchFamily="34" charset="0"/>
              <a:buChar char="•"/>
            </a:pPr>
            <a:r>
              <a:rPr lang="en-US" baseline="0" dirty="0" smtClean="0"/>
              <a:t>Ensures environmental compliance for the foreseeable future, and helps intel meet corporate environmental 2025 goals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smtClean="0"/>
              <a:t>This facility is so substantial that it can even improve the quality of our communities reclaimed water supplies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smtClean="0"/>
              <a:t>It can have a first order impact on the city’s municipal infrastructure needs as our community grows</a:t>
            </a:r>
          </a:p>
          <a:p>
            <a:endParaRPr lang="en-US" dirty="0"/>
          </a:p>
        </p:txBody>
      </p:sp>
      <p:sp>
        <p:nvSpPr>
          <p:cNvPr id="4" name="Slide Number Placeholder 3"/>
          <p:cNvSpPr>
            <a:spLocks noGrp="1"/>
          </p:cNvSpPr>
          <p:nvPr>
            <p:ph type="sldNum" sz="quarter" idx="10"/>
          </p:nvPr>
        </p:nvSpPr>
        <p:spPr/>
        <p:txBody>
          <a:bodyPr/>
          <a:lstStyle/>
          <a:p>
            <a:fld id="{05240908-28C3-41E3-8C48-595E2A07299F}" type="slidenum">
              <a:rPr lang="en-US" smtClean="0"/>
              <a:t>9</a:t>
            </a:fld>
            <a:endParaRPr lang="en-US"/>
          </a:p>
        </p:txBody>
      </p:sp>
    </p:spTree>
    <p:extLst>
      <p:ext uri="{BB962C8B-B14F-4D97-AF65-F5344CB8AC3E}">
        <p14:creationId xmlns:p14="http://schemas.microsoft.com/office/powerpoint/2010/main" val="4009359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05240908-28C3-41E3-8C48-595E2A07299F}" type="slidenum">
              <a:rPr lang="en-US" smtClean="0"/>
              <a:t>11</a:t>
            </a:fld>
            <a:endParaRPr lang="en-US"/>
          </a:p>
        </p:txBody>
      </p:sp>
    </p:spTree>
    <p:extLst>
      <p:ext uri="{BB962C8B-B14F-4D97-AF65-F5344CB8AC3E}">
        <p14:creationId xmlns:p14="http://schemas.microsoft.com/office/powerpoint/2010/main" val="148338223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with Radial Gradient">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92916" y="3305897"/>
            <a:ext cx="10950515" cy="1470025"/>
          </a:xfrm>
        </p:spPr>
        <p:txBody>
          <a:bodyPr lIns="0" rIns="0" anchor="b" anchorCtr="0">
            <a:noAutofit/>
          </a:bodyPr>
          <a:lstStyle>
            <a:lvl1pPr>
              <a:lnSpc>
                <a:spcPct val="80000"/>
              </a:lnSpc>
              <a:defRPr sz="8666" b="0" spc="0" baseline="0">
                <a:solidFill>
                  <a:schemeClr val="bg1"/>
                </a:solidFill>
                <a:latin typeface="Intel Clear Pro" panose="020B0804020202060201" pitchFamily="34" charset="0"/>
                <a:cs typeface="Intel Clear Pro" panose="020B0804020202060201" pitchFamily="34" charset="0"/>
              </a:defRPr>
            </a:lvl1pPr>
          </a:lstStyle>
          <a:p>
            <a:r>
              <a:rPr lang="en-US" dirty="0"/>
              <a:t>65pt Intel Clear pro Title</a:t>
            </a:r>
            <a:br>
              <a:rPr lang="en-US" dirty="0"/>
            </a:br>
            <a:r>
              <a:rPr lang="en-US" dirty="0"/>
              <a:t>with radial gradient</a:t>
            </a:r>
          </a:p>
        </p:txBody>
      </p:sp>
      <p:sp>
        <p:nvSpPr>
          <p:cNvPr id="3" name="Subtitle 2"/>
          <p:cNvSpPr>
            <a:spLocks noGrp="1"/>
          </p:cNvSpPr>
          <p:nvPr>
            <p:ph type="subTitle" idx="1" hasCustomPrompt="1"/>
          </p:nvPr>
        </p:nvSpPr>
        <p:spPr>
          <a:xfrm>
            <a:off x="607484" y="4657344"/>
            <a:ext cx="8440283" cy="1233813"/>
          </a:xfrm>
        </p:spPr>
        <p:txBody>
          <a:bodyPr lIns="0" rIns="0">
            <a:noAutofit/>
          </a:bodyPr>
          <a:lstStyle>
            <a:lvl1pPr marL="0" indent="0" algn="l">
              <a:buNone/>
              <a:defRPr sz="2133" b="0" i="0" baseline="0">
                <a:solidFill>
                  <a:srgbClr val="F3D54E"/>
                </a:solidFill>
                <a:latin typeface="Intel Clear"/>
                <a:cs typeface="Intel Clear"/>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16pt Intel Clear Subhead, Date, Etc.</a:t>
            </a:r>
          </a:p>
        </p:txBody>
      </p:sp>
      <p:pic>
        <p:nvPicPr>
          <p:cNvPr id="6"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602397" y="510892"/>
            <a:ext cx="1664065" cy="1106467"/>
          </a:xfrm>
          <a:prstGeom prst="rect">
            <a:avLst/>
          </a:prstGeom>
          <a:noFill/>
          <a:extLst>
            <a:ext uri="{909E8E84-426E-40dd-AFC4-6F175D3DCCD1}">
              <a14:hiddenFill xmlns:a14="http://schemas.microsoft.com/office/drawing/2010/main" xmlns="">
                <a:solidFill>
                  <a:srgbClr val="FFFFFF"/>
                </a:solidFill>
              </a14:hiddenFill>
            </a:ext>
          </a:extLst>
        </p:spPr>
      </p:pic>
      <p:sp>
        <p:nvSpPr>
          <p:cNvPr id="7" name="TextBox 6"/>
          <p:cNvSpPr txBox="1"/>
          <p:nvPr/>
        </p:nvSpPr>
        <p:spPr>
          <a:xfrm>
            <a:off x="604245" y="6410721"/>
            <a:ext cx="4312359" cy="395104"/>
          </a:xfrm>
          <a:prstGeom prst="rect">
            <a:avLst/>
          </a:prstGeom>
          <a:noFill/>
        </p:spPr>
        <p:txBody>
          <a:bodyPr vert="horz" wrap="none" lIns="0" tIns="0" rIns="0" bIns="0" rtlCol="0" anchor="ctr">
            <a:noAutofit/>
          </a:bodyPr>
          <a:lstStyle/>
          <a:p>
            <a:r>
              <a:rPr lang="en-US" sz="933" b="1" dirty="0">
                <a:solidFill>
                  <a:schemeClr val="bg1"/>
                </a:solidFill>
              </a:rPr>
              <a:t>CORPORATE SERVICES</a:t>
            </a:r>
            <a:r>
              <a:rPr lang="en-US" sz="933" b="1" baseline="0" dirty="0">
                <a:solidFill>
                  <a:schemeClr val="bg1"/>
                </a:solidFill>
              </a:rPr>
              <a:t> </a:t>
            </a:r>
            <a:r>
              <a:rPr lang="en-US" sz="800" i="1" dirty="0">
                <a:solidFill>
                  <a:schemeClr val="bg1"/>
                </a:solidFill>
              </a:rPr>
              <a:t>Creating a better tomorrow for Intel</a:t>
            </a:r>
          </a:p>
        </p:txBody>
      </p:sp>
    </p:spTree>
    <p:extLst>
      <p:ext uri="{BB962C8B-B14F-4D97-AF65-F5344CB8AC3E}">
        <p14:creationId xmlns:p14="http://schemas.microsoft.com/office/powerpoint/2010/main" val="27660857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ext and Right Image">
    <p:spTree>
      <p:nvGrpSpPr>
        <p:cNvPr id="1" name=""/>
        <p:cNvGrpSpPr/>
        <p:nvPr/>
      </p:nvGrpSpPr>
      <p:grpSpPr>
        <a:xfrm>
          <a:off x="0" y="0"/>
          <a:ext cx="0" cy="0"/>
          <a:chOff x="0" y="0"/>
          <a:chExt cx="0" cy="0"/>
        </a:xfrm>
      </p:grpSpPr>
      <p:sp>
        <p:nvSpPr>
          <p:cNvPr id="9" name="Picture Placeholder 8"/>
          <p:cNvSpPr>
            <a:spLocks noGrp="1"/>
          </p:cNvSpPr>
          <p:nvPr>
            <p:ph type="pic" sz="quarter" idx="13" hasCustomPrompt="1"/>
          </p:nvPr>
        </p:nvSpPr>
        <p:spPr>
          <a:xfrm>
            <a:off x="6237818" y="2"/>
            <a:ext cx="5954183" cy="6358465"/>
          </a:xfrm>
          <a:solidFill>
            <a:schemeClr val="bg2">
              <a:lumMod val="60000"/>
              <a:lumOff val="40000"/>
            </a:schemeClr>
          </a:solidFill>
        </p:spPr>
        <p:txBody>
          <a:bodyPr/>
          <a:lstStyle>
            <a:lvl1pPr>
              <a:defRPr baseline="0"/>
            </a:lvl1pPr>
          </a:lstStyle>
          <a:p>
            <a:r>
              <a:rPr lang="en-US" dirty="0"/>
              <a:t>Insert photo here. Drag picture to placeholder or click icon to add.</a:t>
            </a:r>
          </a:p>
        </p:txBody>
      </p:sp>
      <p:sp>
        <p:nvSpPr>
          <p:cNvPr id="2" name="Title 1"/>
          <p:cNvSpPr>
            <a:spLocks noGrp="1"/>
          </p:cNvSpPr>
          <p:nvPr>
            <p:ph type="title" hasCustomPrompt="1"/>
          </p:nvPr>
        </p:nvSpPr>
        <p:spPr>
          <a:xfrm>
            <a:off x="607484" y="411797"/>
            <a:ext cx="5342467" cy="1158240"/>
          </a:xfrm>
        </p:spPr>
        <p:txBody>
          <a:bodyPr>
            <a:noAutofit/>
          </a:bodyPr>
          <a:lstStyle>
            <a:lvl1pPr>
              <a:defRPr sz="3733" b="0" i="0" baseline="0">
                <a:latin typeface="Intel Clear"/>
                <a:cs typeface="Intel Clear"/>
              </a:defRPr>
            </a:lvl1pPr>
          </a:lstStyle>
          <a:p>
            <a:r>
              <a:rPr lang="en-US" dirty="0"/>
              <a:t>28pt Intel Clear Headline</a:t>
            </a:r>
          </a:p>
        </p:txBody>
      </p:sp>
      <p:sp>
        <p:nvSpPr>
          <p:cNvPr id="17" name="Content Placeholder 2"/>
          <p:cNvSpPr>
            <a:spLocks noGrp="1"/>
          </p:cNvSpPr>
          <p:nvPr>
            <p:ph sz="half" idx="1" hasCustomPrompt="1"/>
          </p:nvPr>
        </p:nvSpPr>
        <p:spPr>
          <a:xfrm>
            <a:off x="607485" y="1766992"/>
            <a:ext cx="5342467" cy="4567767"/>
          </a:xfrm>
        </p:spPr>
        <p:txBody>
          <a:bodyPr vert="horz" lIns="0" tIns="0" rIns="0" bIns="0" rtlCol="0">
            <a:noAutofit/>
          </a:bodyPr>
          <a:lstStyle>
            <a:lvl1pPr>
              <a:defRPr lang="en-US" dirty="0" smtClean="0"/>
            </a:lvl1pPr>
            <a:lvl2pPr>
              <a:defRPr lang="en-US" dirty="0" smtClean="0"/>
            </a:lvl2pPr>
            <a:lvl3pPr>
              <a:defRPr lang="en-US" sz="1867" dirty="0" smtClean="0"/>
            </a:lvl3pPr>
            <a:lvl4pPr>
              <a:defRPr lang="en-US" sz="1600" dirty="0" smtClean="0"/>
            </a:lvl4pPr>
            <a:lvl5pPr>
              <a:defRPr lang="en-US" sz="1600" dirty="0"/>
            </a:lvl5pPr>
          </a:lstStyle>
          <a:p>
            <a:pPr marR="0" lvl="0" fontAlgn="auto">
              <a:lnSpc>
                <a:spcPct val="100000"/>
              </a:lnSpc>
              <a:buClrTx/>
              <a:buSzTx/>
              <a:tabLst/>
            </a:pPr>
            <a:r>
              <a:rPr lang="en-US" dirty="0"/>
              <a:t>18pt Intel Clear body text</a:t>
            </a:r>
          </a:p>
          <a:p>
            <a:pPr marR="0" lvl="1" fontAlgn="auto">
              <a:lnSpc>
                <a:spcPct val="100000"/>
              </a:lnSpc>
              <a:spcAft>
                <a:spcPts val="0"/>
              </a:spcAft>
              <a:buClrTx/>
              <a:buSzTx/>
              <a:tabLst/>
            </a:pPr>
            <a:r>
              <a:rPr lang="en-US" dirty="0"/>
              <a:t>16pt Intel Clear bullet one</a:t>
            </a:r>
          </a:p>
          <a:p>
            <a:pPr lvl="2"/>
            <a:r>
              <a:rPr lang="en-US" dirty="0" err="1"/>
              <a:t>14pt</a:t>
            </a:r>
            <a:r>
              <a:rPr lang="en-US" dirty="0"/>
              <a:t> Intel Clear third level</a:t>
            </a:r>
          </a:p>
          <a:p>
            <a:pPr lvl="3"/>
            <a:r>
              <a:rPr lang="en-US" dirty="0" err="1"/>
              <a:t>12pt</a:t>
            </a:r>
            <a:r>
              <a:rPr lang="en-US" dirty="0"/>
              <a:t> Intel Clear fourth level</a:t>
            </a:r>
          </a:p>
          <a:p>
            <a:pPr lvl="4"/>
            <a:r>
              <a:rPr lang="en-US" dirty="0" err="1"/>
              <a:t>12pt</a:t>
            </a:r>
            <a:r>
              <a:rPr lang="en-US" dirty="0"/>
              <a:t> Intel Clear fifth level</a:t>
            </a:r>
          </a:p>
        </p:txBody>
      </p:sp>
      <p:sp>
        <p:nvSpPr>
          <p:cNvPr id="7" name="Slide Number Placeholder 5"/>
          <p:cNvSpPr>
            <a:spLocks noGrp="1"/>
          </p:cNvSpPr>
          <p:nvPr>
            <p:ph type="sldNum" sz="quarter" idx="12"/>
          </p:nvPr>
        </p:nvSpPr>
        <p:spPr>
          <a:xfrm>
            <a:off x="9137672" y="6432516"/>
            <a:ext cx="2844800" cy="365125"/>
          </a:xfrm>
        </p:spPr>
        <p:txBody>
          <a:bodyPr/>
          <a:lstStyle/>
          <a:p>
            <a:fld id="{EB86A377-933F-4C68-9219-41E49202231E}" type="slidenum">
              <a:rPr lang="en-US" smtClean="0"/>
              <a:t>‹#›</a:t>
            </a:fld>
            <a:endParaRPr lang="en-US"/>
          </a:p>
        </p:txBody>
      </p:sp>
    </p:spTree>
    <p:extLst>
      <p:ext uri="{BB962C8B-B14F-4D97-AF65-F5344CB8AC3E}">
        <p14:creationId xmlns:p14="http://schemas.microsoft.com/office/powerpoint/2010/main" val="369821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White Section Break">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7484" y="2810749"/>
            <a:ext cx="10363200" cy="1362075"/>
          </a:xfrm>
        </p:spPr>
        <p:txBody>
          <a:bodyPr anchor="b" anchorCtr="0">
            <a:noAutofit/>
          </a:bodyPr>
          <a:lstStyle>
            <a:lvl1pPr algn="l">
              <a:lnSpc>
                <a:spcPct val="80000"/>
              </a:lnSpc>
              <a:defRPr sz="7200" b="0" cap="none" spc="0" baseline="0">
                <a:solidFill>
                  <a:srgbClr val="003C71"/>
                </a:solidFill>
                <a:latin typeface="Intel Clear Pro" panose="020B0804020202060201" pitchFamily="34" charset="0"/>
                <a:cs typeface="Intel Clear Pro" panose="020B0804020202060201" pitchFamily="34" charset="0"/>
              </a:defRPr>
            </a:lvl1pPr>
          </a:lstStyle>
          <a:p>
            <a:r>
              <a:rPr lang="en-US" dirty="0"/>
              <a:t>54pt Intel Clear Pro</a:t>
            </a:r>
            <a:br>
              <a:rPr lang="en-US" dirty="0"/>
            </a:br>
            <a:r>
              <a:rPr lang="en-US" dirty="0"/>
              <a:t>white section break</a:t>
            </a:r>
          </a:p>
        </p:txBody>
      </p:sp>
      <p:sp>
        <p:nvSpPr>
          <p:cNvPr id="3" name="Text Placeholder 2"/>
          <p:cNvSpPr>
            <a:spLocks noGrp="1"/>
          </p:cNvSpPr>
          <p:nvPr>
            <p:ph type="body" idx="1" hasCustomPrompt="1"/>
          </p:nvPr>
        </p:nvSpPr>
        <p:spPr>
          <a:xfrm>
            <a:off x="607484" y="4321533"/>
            <a:ext cx="10363200" cy="1500187"/>
          </a:xfrm>
        </p:spPr>
        <p:txBody>
          <a:bodyPr anchor="t" anchorCtr="0">
            <a:noAutofit/>
          </a:bodyPr>
          <a:lstStyle>
            <a:lvl1pPr marL="0" indent="0">
              <a:buNone/>
              <a:defRPr sz="2133" b="0" baseline="0">
                <a:solidFill>
                  <a:schemeClr val="accent2"/>
                </a:solidFill>
                <a:latin typeface="+mn-lt"/>
                <a:cs typeface="Intel Clear" panose="020B0604020203020204" pitchFamily="34" charset="0"/>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r>
              <a:rPr lang="en-US" dirty="0"/>
              <a:t>16pt Intel Clear Subhead</a:t>
            </a:r>
          </a:p>
        </p:txBody>
      </p:sp>
      <p:sp>
        <p:nvSpPr>
          <p:cNvPr id="5" name="Slide Number Placeholder 5"/>
          <p:cNvSpPr>
            <a:spLocks noGrp="1"/>
          </p:cNvSpPr>
          <p:nvPr>
            <p:ph type="sldNum" sz="quarter" idx="12"/>
          </p:nvPr>
        </p:nvSpPr>
        <p:spPr>
          <a:xfrm>
            <a:off x="9137672" y="6432516"/>
            <a:ext cx="2844800" cy="365125"/>
          </a:xfrm>
        </p:spPr>
        <p:txBody>
          <a:bodyPr/>
          <a:lstStyle/>
          <a:p>
            <a:fld id="{EB86A377-933F-4C68-9219-41E49202231E}" type="slidenum">
              <a:rPr lang="en-US" smtClean="0"/>
              <a:t>‹#›</a:t>
            </a:fld>
            <a:endParaRPr lang="en-US"/>
          </a:p>
        </p:txBody>
      </p:sp>
    </p:spTree>
    <p:extLst>
      <p:ext uri="{BB962C8B-B14F-4D97-AF65-F5344CB8AC3E}">
        <p14:creationId xmlns:p14="http://schemas.microsoft.com/office/powerpoint/2010/main" val="34875357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secHead" preserve="1">
  <p:cSld name="Blue Section Break">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7484" y="2810749"/>
            <a:ext cx="10363200" cy="1362075"/>
          </a:xfrm>
        </p:spPr>
        <p:txBody>
          <a:bodyPr anchor="b" anchorCtr="0">
            <a:noAutofit/>
          </a:bodyPr>
          <a:lstStyle>
            <a:lvl1pPr algn="l">
              <a:lnSpc>
                <a:spcPct val="80000"/>
              </a:lnSpc>
              <a:defRPr sz="7200" b="0" cap="none" spc="0" baseline="0">
                <a:solidFill>
                  <a:schemeClr val="bg1"/>
                </a:solidFill>
                <a:latin typeface="Intel Clear Pro" panose="020B0804020202060201" pitchFamily="34" charset="0"/>
                <a:cs typeface="Intel Clear Pro" panose="020B0804020202060201" pitchFamily="34" charset="0"/>
              </a:defRPr>
            </a:lvl1pPr>
          </a:lstStyle>
          <a:p>
            <a:r>
              <a:rPr lang="en-US" dirty="0"/>
              <a:t>54pt Intel Clear Pro</a:t>
            </a:r>
            <a:br>
              <a:rPr lang="en-US" dirty="0"/>
            </a:br>
            <a:r>
              <a:rPr lang="en-US" dirty="0"/>
              <a:t>blue section break</a:t>
            </a:r>
          </a:p>
        </p:txBody>
      </p:sp>
      <p:sp>
        <p:nvSpPr>
          <p:cNvPr id="3" name="Text Placeholder 2"/>
          <p:cNvSpPr>
            <a:spLocks noGrp="1"/>
          </p:cNvSpPr>
          <p:nvPr>
            <p:ph type="body" idx="1" hasCustomPrompt="1"/>
          </p:nvPr>
        </p:nvSpPr>
        <p:spPr>
          <a:xfrm>
            <a:off x="607484" y="4321533"/>
            <a:ext cx="10363200" cy="1500187"/>
          </a:xfrm>
        </p:spPr>
        <p:txBody>
          <a:bodyPr anchor="t" anchorCtr="0">
            <a:noAutofit/>
          </a:bodyPr>
          <a:lstStyle>
            <a:lvl1pPr marL="0" indent="0">
              <a:buNone/>
              <a:defRPr sz="2133" b="0" i="0" baseline="0">
                <a:solidFill>
                  <a:srgbClr val="F3D54E"/>
                </a:solidFill>
                <a:latin typeface="Intel Clear"/>
                <a:cs typeface="Intel Clear"/>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r>
              <a:rPr lang="en-US" dirty="0"/>
              <a:t>16pt Intel Clear Subhead</a:t>
            </a:r>
          </a:p>
        </p:txBody>
      </p:sp>
      <p:sp>
        <p:nvSpPr>
          <p:cNvPr id="5" name="TextBox 4"/>
          <p:cNvSpPr txBox="1"/>
          <p:nvPr/>
        </p:nvSpPr>
        <p:spPr>
          <a:xfrm>
            <a:off x="604245" y="6410721"/>
            <a:ext cx="4312359" cy="395104"/>
          </a:xfrm>
          <a:prstGeom prst="rect">
            <a:avLst/>
          </a:prstGeom>
          <a:noFill/>
        </p:spPr>
        <p:txBody>
          <a:bodyPr vert="horz" wrap="none" lIns="0" tIns="0" rIns="0" bIns="0" rtlCol="0" anchor="ctr">
            <a:noAutofit/>
          </a:bodyPr>
          <a:lstStyle/>
          <a:p>
            <a:r>
              <a:rPr lang="en-US" sz="933" b="1" dirty="0">
                <a:solidFill>
                  <a:schemeClr val="bg1"/>
                </a:solidFill>
              </a:rPr>
              <a:t>CORPORATE SERVICES</a:t>
            </a:r>
            <a:r>
              <a:rPr lang="en-US" sz="933" b="1" baseline="0" dirty="0">
                <a:solidFill>
                  <a:schemeClr val="bg1"/>
                </a:solidFill>
              </a:rPr>
              <a:t> </a:t>
            </a:r>
            <a:r>
              <a:rPr lang="en-US" sz="800" i="1" dirty="0">
                <a:solidFill>
                  <a:schemeClr val="bg1"/>
                </a:solidFill>
              </a:rPr>
              <a:t>Creating a better tomorrow for Intel</a:t>
            </a:r>
          </a:p>
        </p:txBody>
      </p:sp>
    </p:spTree>
    <p:extLst>
      <p:ext uri="{BB962C8B-B14F-4D97-AF65-F5344CB8AC3E}">
        <p14:creationId xmlns:p14="http://schemas.microsoft.com/office/powerpoint/2010/main" val="5834515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Hero Text">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607484" y="2979843"/>
            <a:ext cx="10363200" cy="1500187"/>
          </a:xfrm>
        </p:spPr>
        <p:txBody>
          <a:bodyPr anchor="t" anchorCtr="0">
            <a:noAutofit/>
          </a:bodyPr>
          <a:lstStyle>
            <a:lvl1pPr marL="0" indent="0">
              <a:buNone/>
              <a:defRPr sz="5333" b="0" baseline="0">
                <a:solidFill>
                  <a:schemeClr val="accent2"/>
                </a:solidFill>
                <a:latin typeface="Intel Clear Light" panose="020B0404020203020204" pitchFamily="34" charset="0"/>
                <a:ea typeface="Intel Clear Light" panose="020B0404020203020204" pitchFamily="34" charset="0"/>
                <a:cs typeface="Intel Clear Light" panose="020B0404020203020204" pitchFamily="34" charset="0"/>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r>
              <a:rPr lang="en-US" dirty="0"/>
              <a:t>40pt Intel Clear Light Body.</a:t>
            </a:r>
            <a:br>
              <a:rPr lang="en-US" dirty="0"/>
            </a:br>
            <a:r>
              <a:rPr lang="en-US" dirty="0"/>
              <a:t>For content that is not a section, but has a big idea in text only.</a:t>
            </a:r>
          </a:p>
        </p:txBody>
      </p:sp>
      <p:sp>
        <p:nvSpPr>
          <p:cNvPr id="7" name="Title 1"/>
          <p:cNvSpPr>
            <a:spLocks noGrp="1"/>
          </p:cNvSpPr>
          <p:nvPr>
            <p:ph type="title" hasCustomPrompt="1"/>
          </p:nvPr>
        </p:nvSpPr>
        <p:spPr>
          <a:xfrm>
            <a:off x="607484" y="1469059"/>
            <a:ext cx="10363200" cy="1362075"/>
          </a:xfrm>
        </p:spPr>
        <p:txBody>
          <a:bodyPr anchor="b" anchorCtr="0">
            <a:noAutofit/>
          </a:bodyPr>
          <a:lstStyle>
            <a:lvl1pPr algn="l">
              <a:lnSpc>
                <a:spcPct val="80000"/>
              </a:lnSpc>
              <a:defRPr sz="5333" b="0" cap="none" spc="0" baseline="0">
                <a:solidFill>
                  <a:srgbClr val="003C71"/>
                </a:solidFill>
                <a:latin typeface="Intel Clear" panose="020B0604020203020204" pitchFamily="34" charset="0"/>
                <a:ea typeface="Intel Clear" panose="020B0604020203020204" pitchFamily="34" charset="0"/>
                <a:cs typeface="Intel Clear" panose="020B0604020203020204" pitchFamily="34" charset="0"/>
              </a:defRPr>
            </a:lvl1pPr>
          </a:lstStyle>
          <a:p>
            <a:r>
              <a:rPr lang="en-US" dirty="0"/>
              <a:t>40pt Intel Clear Heading</a:t>
            </a:r>
          </a:p>
        </p:txBody>
      </p:sp>
      <p:sp>
        <p:nvSpPr>
          <p:cNvPr id="5" name="Slide Number Placeholder 5"/>
          <p:cNvSpPr>
            <a:spLocks noGrp="1"/>
          </p:cNvSpPr>
          <p:nvPr>
            <p:ph type="sldNum" sz="quarter" idx="12"/>
          </p:nvPr>
        </p:nvSpPr>
        <p:spPr>
          <a:xfrm>
            <a:off x="9137672" y="6432516"/>
            <a:ext cx="2844800" cy="365125"/>
          </a:xfrm>
        </p:spPr>
        <p:txBody>
          <a:bodyPr/>
          <a:lstStyle/>
          <a:p>
            <a:fld id="{EB86A377-933F-4C68-9219-41E49202231E}" type="slidenum">
              <a:rPr lang="en-US" smtClean="0"/>
              <a:t>‹#›</a:t>
            </a:fld>
            <a:endParaRPr lang="en-US"/>
          </a:p>
        </p:txBody>
      </p:sp>
    </p:spTree>
    <p:extLst>
      <p:ext uri="{BB962C8B-B14F-4D97-AF65-F5344CB8AC3E}">
        <p14:creationId xmlns:p14="http://schemas.microsoft.com/office/powerpoint/2010/main" val="40723861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Blue Section Break Image">
    <p:bg>
      <p:bgPr>
        <a:gradFill>
          <a:gsLst>
            <a:gs pos="0">
              <a:schemeClr val="tx2"/>
            </a:gs>
            <a:gs pos="50000">
              <a:schemeClr val="accent2"/>
            </a:gs>
          </a:gsLst>
          <a:lin ang="189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7484" y="3013451"/>
            <a:ext cx="10363200" cy="1362075"/>
          </a:xfrm>
        </p:spPr>
        <p:txBody>
          <a:bodyPr anchor="b" anchorCtr="0">
            <a:noAutofit/>
          </a:bodyPr>
          <a:lstStyle>
            <a:lvl1pPr algn="l">
              <a:lnSpc>
                <a:spcPct val="80000"/>
              </a:lnSpc>
              <a:defRPr sz="7200" b="0" cap="none" spc="0" baseline="0">
                <a:solidFill>
                  <a:schemeClr val="bg1"/>
                </a:solidFill>
                <a:latin typeface="Intel Clear Pro" panose="020B0804020202060201" pitchFamily="34" charset="0"/>
                <a:cs typeface="Intel Clear Pro" panose="020B0804020202060201" pitchFamily="34" charset="0"/>
              </a:defRPr>
            </a:lvl1pPr>
          </a:lstStyle>
          <a:p>
            <a:r>
              <a:rPr lang="en-US" dirty="0"/>
              <a:t>54pt Intel Clear Pro blue section</a:t>
            </a:r>
          </a:p>
        </p:txBody>
      </p:sp>
      <p:sp>
        <p:nvSpPr>
          <p:cNvPr id="3" name="Text Placeholder 2"/>
          <p:cNvSpPr>
            <a:spLocks noGrp="1"/>
          </p:cNvSpPr>
          <p:nvPr>
            <p:ph type="body" idx="1" hasCustomPrompt="1"/>
          </p:nvPr>
        </p:nvSpPr>
        <p:spPr>
          <a:xfrm>
            <a:off x="607484" y="4465049"/>
            <a:ext cx="10363200" cy="1500187"/>
          </a:xfrm>
        </p:spPr>
        <p:txBody>
          <a:bodyPr anchor="t" anchorCtr="0">
            <a:noAutofit/>
          </a:bodyPr>
          <a:lstStyle>
            <a:lvl1pPr marL="0" indent="0">
              <a:buNone/>
              <a:defRPr sz="2133" b="0" baseline="0">
                <a:solidFill>
                  <a:srgbClr val="F3D54E"/>
                </a:solidFill>
                <a:latin typeface="+mn-lt"/>
                <a:cs typeface="Intel Clear" panose="020B0604020203020204" pitchFamily="34" charset="0"/>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r>
              <a:rPr lang="en-US" dirty="0"/>
              <a:t>16pt Intel Clear Subhead</a:t>
            </a:r>
          </a:p>
        </p:txBody>
      </p:sp>
      <p:sp>
        <p:nvSpPr>
          <p:cNvPr id="5" name="Picture Placeholder 4"/>
          <p:cNvSpPr>
            <a:spLocks noGrp="1"/>
          </p:cNvSpPr>
          <p:nvPr>
            <p:ph type="pic" sz="quarter" idx="13" hasCustomPrompt="1"/>
          </p:nvPr>
        </p:nvSpPr>
        <p:spPr>
          <a:xfrm>
            <a:off x="0" y="2"/>
            <a:ext cx="12192000" cy="3432175"/>
          </a:xfrm>
          <a:solidFill>
            <a:schemeClr val="bg2">
              <a:lumMod val="60000"/>
              <a:lumOff val="40000"/>
            </a:schemeClr>
          </a:solidFill>
        </p:spPr>
        <p:txBody>
          <a:bodyPr/>
          <a:lstStyle>
            <a:lvl1pPr>
              <a:defRPr baseline="0">
                <a:solidFill>
                  <a:srgbClr val="0071C5"/>
                </a:solidFill>
              </a:defRPr>
            </a:lvl1pPr>
          </a:lstStyle>
          <a:p>
            <a:r>
              <a:rPr lang="en-US" dirty="0"/>
              <a:t>Insert photo here. Drag picture to placeholder or click icon to add.</a:t>
            </a:r>
          </a:p>
        </p:txBody>
      </p:sp>
      <p:sp>
        <p:nvSpPr>
          <p:cNvPr id="7" name="TextBox 6"/>
          <p:cNvSpPr txBox="1"/>
          <p:nvPr/>
        </p:nvSpPr>
        <p:spPr>
          <a:xfrm>
            <a:off x="604245" y="6410721"/>
            <a:ext cx="4312359" cy="395104"/>
          </a:xfrm>
          <a:prstGeom prst="rect">
            <a:avLst/>
          </a:prstGeom>
          <a:noFill/>
        </p:spPr>
        <p:txBody>
          <a:bodyPr vert="horz" wrap="none" lIns="0" tIns="0" rIns="0" bIns="0" rtlCol="0" anchor="ctr">
            <a:noAutofit/>
          </a:bodyPr>
          <a:lstStyle/>
          <a:p>
            <a:r>
              <a:rPr lang="en-US" sz="933" b="1" dirty="0">
                <a:solidFill>
                  <a:schemeClr val="bg1"/>
                </a:solidFill>
              </a:rPr>
              <a:t>CORPORATE SERVICES</a:t>
            </a:r>
            <a:r>
              <a:rPr lang="en-US" sz="933" b="1" baseline="0" dirty="0">
                <a:solidFill>
                  <a:schemeClr val="bg1"/>
                </a:solidFill>
              </a:rPr>
              <a:t> </a:t>
            </a:r>
            <a:r>
              <a:rPr lang="en-US" sz="800" i="1" dirty="0">
                <a:solidFill>
                  <a:schemeClr val="bg1"/>
                </a:solidFill>
              </a:rPr>
              <a:t>Creating a better tomorrow for Intel</a:t>
            </a:r>
          </a:p>
        </p:txBody>
      </p:sp>
    </p:spTree>
    <p:extLst>
      <p:ext uri="{BB962C8B-B14F-4D97-AF65-F5344CB8AC3E}">
        <p14:creationId xmlns:p14="http://schemas.microsoft.com/office/powerpoint/2010/main" val="8313080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EB86A377-933F-4C68-9219-41E49202231E}" type="slidenum">
              <a:rPr lang="en-US" smtClean="0"/>
              <a:t>‹#›</a:t>
            </a:fld>
            <a:endParaRPr lang="en-US"/>
          </a:p>
        </p:txBody>
      </p:sp>
      <p:sp>
        <p:nvSpPr>
          <p:cNvPr id="6" name="Title 6"/>
          <p:cNvSpPr>
            <a:spLocks noGrp="1"/>
          </p:cNvSpPr>
          <p:nvPr>
            <p:ph type="title" hasCustomPrompt="1"/>
          </p:nvPr>
        </p:nvSpPr>
        <p:spPr>
          <a:xfrm>
            <a:off x="607484" y="411797"/>
            <a:ext cx="10972800" cy="1158240"/>
          </a:xfrm>
        </p:spPr>
        <p:txBody>
          <a:bodyPr/>
          <a:lstStyle>
            <a:lvl1pPr>
              <a:defRPr b="0" i="0" baseline="0">
                <a:solidFill>
                  <a:srgbClr val="003C71"/>
                </a:solidFill>
                <a:latin typeface="Intel Clear"/>
                <a:cs typeface="Intel Clear"/>
              </a:defRPr>
            </a:lvl1pPr>
          </a:lstStyle>
          <a:p>
            <a:r>
              <a:rPr lang="en-US" dirty="0"/>
              <a:t>28pt Intel Clear Headline</a:t>
            </a:r>
          </a:p>
        </p:txBody>
      </p:sp>
    </p:spTree>
    <p:extLst>
      <p:ext uri="{BB962C8B-B14F-4D97-AF65-F5344CB8AC3E}">
        <p14:creationId xmlns:p14="http://schemas.microsoft.com/office/powerpoint/2010/main" val="31370228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B86A377-933F-4C68-9219-41E49202231E}" type="slidenum">
              <a:rPr lang="en-US" smtClean="0"/>
              <a:t>‹#›</a:t>
            </a:fld>
            <a:endParaRPr lang="en-US"/>
          </a:p>
        </p:txBody>
      </p:sp>
    </p:spTree>
    <p:extLst>
      <p:ext uri="{BB962C8B-B14F-4D97-AF65-F5344CB8AC3E}">
        <p14:creationId xmlns:p14="http://schemas.microsoft.com/office/powerpoint/2010/main" val="267527789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blank" preserve="1">
  <p:cSld name="Back Cover Radial Gradi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2" descr="\\.psf\Home\Desktop\Intel.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36577" y="2500173"/>
            <a:ext cx="2811727" cy="1853184"/>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68390172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p:cSld name="2_Title Slide with Photo">
    <p:bg>
      <p:bgPr>
        <a:gradFill>
          <a:gsLst>
            <a:gs pos="0">
              <a:schemeClr val="tx2"/>
            </a:gs>
            <a:gs pos="50000">
              <a:schemeClr val="accent2"/>
            </a:gs>
          </a:gsLst>
          <a:lin ang="18900000" scaled="1"/>
        </a:gradFill>
        <a:effectLst/>
      </p:bgPr>
    </p:bg>
    <p:spTree>
      <p:nvGrpSpPr>
        <p:cNvPr id="1" name=""/>
        <p:cNvGrpSpPr/>
        <p:nvPr/>
      </p:nvGrpSpPr>
      <p:grpSpPr>
        <a:xfrm>
          <a:off x="0" y="0"/>
          <a:ext cx="0" cy="0"/>
          <a:chOff x="0" y="0"/>
          <a:chExt cx="0" cy="0"/>
        </a:xfrm>
      </p:grpSpPr>
      <p:sp>
        <p:nvSpPr>
          <p:cNvPr id="10" name="Rectangle 9"/>
          <p:cNvSpPr/>
          <p:nvPr/>
        </p:nvSpPr>
        <p:spPr>
          <a:xfrm>
            <a:off x="0" y="0"/>
            <a:ext cx="12192000" cy="6358467"/>
          </a:xfrm>
          <a:prstGeom prst="rect">
            <a:avLst/>
          </a:prstGeom>
          <a:solidFill>
            <a:srgbClr val="0071C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rgbClr val="0071C5"/>
              </a:solidFill>
            </a:endParaRPr>
          </a:p>
        </p:txBody>
      </p:sp>
      <p:pic>
        <p:nvPicPr>
          <p:cNvPr id="7" name="Picture 2" descr="\\.psf\Home\Desktop\Intel.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36577" y="2500173"/>
            <a:ext cx="2811727" cy="1853184"/>
          </a:xfrm>
          <a:prstGeom prst="rect">
            <a:avLst/>
          </a:prstGeom>
          <a:noFill/>
          <a:extLst>
            <a:ext uri="{909E8E84-426E-40dd-AFC4-6F175D3DCCD1}">
              <a14:hiddenFill xmlns:a14="http://schemas.microsoft.com/office/drawing/2010/main" xmlns="">
                <a:solidFill>
                  <a:srgbClr val="FFFFFF"/>
                </a:solidFill>
              </a14:hiddenFill>
            </a:ext>
          </a:extLst>
        </p:spPr>
      </p:pic>
      <p:sp>
        <p:nvSpPr>
          <p:cNvPr id="5" name="TextBox 4"/>
          <p:cNvSpPr txBox="1"/>
          <p:nvPr/>
        </p:nvSpPr>
        <p:spPr>
          <a:xfrm>
            <a:off x="604245" y="6410721"/>
            <a:ext cx="4312359" cy="395104"/>
          </a:xfrm>
          <a:prstGeom prst="rect">
            <a:avLst/>
          </a:prstGeom>
          <a:noFill/>
        </p:spPr>
        <p:txBody>
          <a:bodyPr vert="horz" wrap="none" lIns="0" tIns="0" rIns="0" bIns="0" rtlCol="0" anchor="ctr">
            <a:noAutofit/>
          </a:bodyPr>
          <a:lstStyle/>
          <a:p>
            <a:r>
              <a:rPr lang="en-US" sz="933" b="1" dirty="0">
                <a:solidFill>
                  <a:schemeClr val="bg1"/>
                </a:solidFill>
              </a:rPr>
              <a:t>CORPORATE SERVICES</a:t>
            </a:r>
            <a:r>
              <a:rPr lang="en-US" sz="933" b="1" baseline="0" dirty="0">
                <a:solidFill>
                  <a:schemeClr val="bg1"/>
                </a:solidFill>
              </a:rPr>
              <a:t> </a:t>
            </a:r>
            <a:r>
              <a:rPr lang="en-US" sz="800" i="1" dirty="0">
                <a:solidFill>
                  <a:schemeClr val="bg1"/>
                </a:solidFill>
              </a:rPr>
              <a:t>Creating a better tomorrow for Intel</a:t>
            </a:r>
          </a:p>
        </p:txBody>
      </p:sp>
    </p:spTree>
    <p:extLst>
      <p:ext uri="{BB962C8B-B14F-4D97-AF65-F5344CB8AC3E}">
        <p14:creationId xmlns:p14="http://schemas.microsoft.com/office/powerpoint/2010/main" val="335701959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blank" preserve="1">
  <p:cSld name="1_Back Cover Radial Gradi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Picture 6" descr="int_experience_wht_rgb_3000.png"/>
          <p:cNvPicPr>
            <a:picLocks noChangeAspect="1"/>
          </p:cNvPicPr>
          <p:nvPr/>
        </p:nvPicPr>
        <p:blipFill>
          <a:blip r:embed="rId3" cstate="print">
            <a:alphaModFix/>
            <a:extLst>
              <a:ext uri="{28A0092B-C50C-407E-A947-70E740481C1C}">
                <a14:useLocalDpi xmlns:a14="http://schemas.microsoft.com/office/drawing/2010/main" val="0"/>
              </a:ext>
            </a:extLst>
          </a:blip>
          <a:stretch>
            <a:fillRect/>
          </a:stretch>
        </p:blipFill>
        <p:spPr>
          <a:xfrm>
            <a:off x="4653643" y="2257769"/>
            <a:ext cx="2780507" cy="2818505"/>
          </a:xfrm>
          <a:prstGeom prst="rect">
            <a:avLst/>
          </a:prstGeom>
        </p:spPr>
      </p:pic>
    </p:spTree>
    <p:extLst>
      <p:ext uri="{BB962C8B-B14F-4D97-AF65-F5344CB8AC3E}">
        <p14:creationId xmlns:p14="http://schemas.microsoft.com/office/powerpoint/2010/main" val="18997528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1_Title Slide with Radial Gradient">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6" name="Title 1"/>
          <p:cNvSpPr>
            <a:spLocks noGrp="1"/>
          </p:cNvSpPr>
          <p:nvPr>
            <p:ph type="ctrTitle" hasCustomPrompt="1"/>
          </p:nvPr>
        </p:nvSpPr>
        <p:spPr>
          <a:xfrm>
            <a:off x="592916" y="3305897"/>
            <a:ext cx="10950515" cy="1470025"/>
          </a:xfrm>
        </p:spPr>
        <p:txBody>
          <a:bodyPr lIns="0" rIns="0" anchor="b" anchorCtr="0">
            <a:noAutofit/>
          </a:bodyPr>
          <a:lstStyle>
            <a:lvl1pPr>
              <a:lnSpc>
                <a:spcPct val="80000"/>
              </a:lnSpc>
              <a:defRPr sz="8666" b="0" spc="0" baseline="0">
                <a:solidFill>
                  <a:schemeClr val="bg1"/>
                </a:solidFill>
                <a:latin typeface="Intel Clear Pro" panose="020B0804020202060201" pitchFamily="34" charset="0"/>
                <a:cs typeface="Intel Clear Pro" panose="020B0804020202060201" pitchFamily="34" charset="0"/>
              </a:defRPr>
            </a:lvl1pPr>
          </a:lstStyle>
          <a:p>
            <a:r>
              <a:rPr lang="en-US" dirty="0"/>
              <a:t>65pt Intel Clear pro Title</a:t>
            </a:r>
            <a:br>
              <a:rPr lang="en-US" dirty="0"/>
            </a:br>
            <a:r>
              <a:rPr lang="en-US" dirty="0"/>
              <a:t>with radial gradient</a:t>
            </a:r>
          </a:p>
        </p:txBody>
      </p:sp>
      <p:sp>
        <p:nvSpPr>
          <p:cNvPr id="9" name="Subtitle 2"/>
          <p:cNvSpPr>
            <a:spLocks noGrp="1"/>
          </p:cNvSpPr>
          <p:nvPr>
            <p:ph type="subTitle" idx="1" hasCustomPrompt="1"/>
          </p:nvPr>
        </p:nvSpPr>
        <p:spPr>
          <a:xfrm>
            <a:off x="607484" y="4657344"/>
            <a:ext cx="8440283" cy="1233813"/>
          </a:xfrm>
        </p:spPr>
        <p:txBody>
          <a:bodyPr lIns="0" rIns="0">
            <a:noAutofit/>
          </a:bodyPr>
          <a:lstStyle>
            <a:lvl1pPr marL="0" indent="0" algn="l">
              <a:buNone/>
              <a:defRPr sz="2133" b="0" i="0" baseline="0">
                <a:solidFill>
                  <a:srgbClr val="F3D54E"/>
                </a:solidFill>
                <a:latin typeface="Intel Clear"/>
                <a:cs typeface="Intel Clear"/>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16pt Intel Clear Subhead, Date, Etc.</a:t>
            </a:r>
          </a:p>
        </p:txBody>
      </p:sp>
      <p:pic>
        <p:nvPicPr>
          <p:cNvPr id="10" name="Picture 9" descr="int_experience_hrz_wht_rgb_1500.png"/>
          <p:cNvPicPr>
            <a:picLocks noChangeAspect="1"/>
          </p:cNvPicPr>
          <p:nvPr/>
        </p:nvPicPr>
        <p:blipFill>
          <a:blip r:embed="rId3" cstate="print">
            <a:alphaModFix/>
            <a:extLst>
              <a:ext uri="{28A0092B-C50C-407E-A947-70E740481C1C}">
                <a14:useLocalDpi xmlns:a14="http://schemas.microsoft.com/office/drawing/2010/main" val="0"/>
              </a:ext>
            </a:extLst>
          </a:blip>
          <a:stretch>
            <a:fillRect/>
          </a:stretch>
        </p:blipFill>
        <p:spPr>
          <a:xfrm>
            <a:off x="614258" y="518971"/>
            <a:ext cx="2829021" cy="1183045"/>
          </a:xfrm>
          <a:prstGeom prst="rect">
            <a:avLst/>
          </a:prstGeom>
        </p:spPr>
      </p:pic>
      <p:sp>
        <p:nvSpPr>
          <p:cNvPr id="7" name="TextBox 6"/>
          <p:cNvSpPr txBox="1"/>
          <p:nvPr/>
        </p:nvSpPr>
        <p:spPr>
          <a:xfrm>
            <a:off x="604245" y="6410721"/>
            <a:ext cx="4312359" cy="395104"/>
          </a:xfrm>
          <a:prstGeom prst="rect">
            <a:avLst/>
          </a:prstGeom>
          <a:noFill/>
        </p:spPr>
        <p:txBody>
          <a:bodyPr vert="horz" wrap="none" lIns="0" tIns="0" rIns="0" bIns="0" rtlCol="0" anchor="ctr">
            <a:noAutofit/>
          </a:bodyPr>
          <a:lstStyle/>
          <a:p>
            <a:r>
              <a:rPr lang="en-US" sz="933" b="1" dirty="0">
                <a:solidFill>
                  <a:schemeClr val="bg1"/>
                </a:solidFill>
              </a:rPr>
              <a:t>CORPORATE SERVICES</a:t>
            </a:r>
            <a:r>
              <a:rPr lang="en-US" sz="933" b="1" baseline="0" dirty="0">
                <a:solidFill>
                  <a:schemeClr val="bg1"/>
                </a:solidFill>
              </a:rPr>
              <a:t> </a:t>
            </a:r>
            <a:r>
              <a:rPr lang="en-US" sz="800" i="1" dirty="0">
                <a:solidFill>
                  <a:schemeClr val="bg1"/>
                </a:solidFill>
              </a:rPr>
              <a:t>Creating a better tomorrow for Intel</a:t>
            </a:r>
          </a:p>
        </p:txBody>
      </p:sp>
    </p:spTree>
    <p:extLst>
      <p:ext uri="{BB962C8B-B14F-4D97-AF65-F5344CB8AC3E}">
        <p14:creationId xmlns:p14="http://schemas.microsoft.com/office/powerpoint/2010/main" val="241177093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_Title and Bulleted Tex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4038600" y="6356350"/>
            <a:ext cx="4114800" cy="365125"/>
          </a:xfrm>
          <a:prstGeom prst="rect">
            <a:avLst/>
          </a:prstGeom>
        </p:spPr>
        <p:txBody>
          <a:bodyPr/>
          <a:lstStyle/>
          <a:p>
            <a:r>
              <a:rPr lang="en-US" dirty="0"/>
              <a:t>Intel Confidential</a:t>
            </a:r>
          </a:p>
        </p:txBody>
      </p:sp>
      <p:sp>
        <p:nvSpPr>
          <p:cNvPr id="6" name="Slide Number Placeholder 5"/>
          <p:cNvSpPr>
            <a:spLocks noGrp="1"/>
          </p:cNvSpPr>
          <p:nvPr>
            <p:ph type="sldNum" sz="quarter" idx="12"/>
          </p:nvPr>
        </p:nvSpPr>
        <p:spPr/>
        <p:txBody>
          <a:bodyPr/>
          <a:lstStyle/>
          <a:p>
            <a:fld id="{EE2556C5-CE8C-6547-B838-EA80C61A4AF7}" type="slidenum">
              <a:rPr lang="en-US" smtClean="0"/>
              <a:pPr/>
              <a:t>‹#›</a:t>
            </a:fld>
            <a:endParaRPr lang="en-US" dirty="0"/>
          </a:p>
        </p:txBody>
      </p:sp>
      <p:sp>
        <p:nvSpPr>
          <p:cNvPr id="7" name="Title 6"/>
          <p:cNvSpPr>
            <a:spLocks noGrp="1"/>
          </p:cNvSpPr>
          <p:nvPr>
            <p:ph type="title" hasCustomPrompt="1"/>
          </p:nvPr>
        </p:nvSpPr>
        <p:spPr>
          <a:xfrm>
            <a:off x="607484" y="411797"/>
            <a:ext cx="10972800" cy="1158240"/>
          </a:xfrm>
        </p:spPr>
        <p:txBody>
          <a:bodyPr/>
          <a:lstStyle>
            <a:lvl1pPr>
              <a:defRPr b="0" i="0" baseline="0">
                <a:solidFill>
                  <a:srgbClr val="003C71"/>
                </a:solidFill>
                <a:latin typeface="Intel Clear"/>
                <a:cs typeface="Intel Clear"/>
              </a:defRPr>
            </a:lvl1pPr>
          </a:lstStyle>
          <a:p>
            <a:r>
              <a:rPr lang="en-US" dirty="0" err="1"/>
              <a:t>36pt</a:t>
            </a:r>
            <a:r>
              <a:rPr lang="en-US" dirty="0"/>
              <a:t> Intel Clear Headline</a:t>
            </a:r>
          </a:p>
        </p:txBody>
      </p:sp>
      <p:sp>
        <p:nvSpPr>
          <p:cNvPr id="9" name="Content Placeholder 8"/>
          <p:cNvSpPr>
            <a:spLocks noGrp="1"/>
          </p:cNvSpPr>
          <p:nvPr>
            <p:ph sz="quarter" idx="13" hasCustomPrompt="1"/>
          </p:nvPr>
        </p:nvSpPr>
        <p:spPr>
          <a:xfrm>
            <a:off x="607484" y="1604434"/>
            <a:ext cx="10970683" cy="4567767"/>
          </a:xfrm>
        </p:spPr>
        <p:txBody>
          <a:bodyPr/>
          <a:lstStyle>
            <a:lvl1pPr>
              <a:defRPr>
                <a:solidFill>
                  <a:srgbClr val="0071C5"/>
                </a:solidFill>
              </a:defRPr>
            </a:lvl1pPr>
            <a:lvl2pPr>
              <a:defRPr sz="2400"/>
            </a:lvl2pPr>
            <a:lvl3pPr>
              <a:defRPr sz="2400"/>
            </a:lvl3pPr>
            <a:lvl4pPr>
              <a:defRPr sz="2133"/>
            </a:lvl4pPr>
          </a:lstStyle>
          <a:p>
            <a:pPr lvl="0"/>
            <a:r>
              <a:rPr lang="en-US" dirty="0" err="1"/>
              <a:t>24pt</a:t>
            </a:r>
            <a:r>
              <a:rPr lang="en-US" dirty="0"/>
              <a:t> Intel Clear body text</a:t>
            </a:r>
          </a:p>
        </p:txBody>
      </p:sp>
    </p:spTree>
    <p:extLst>
      <p:ext uri="{BB962C8B-B14F-4D97-AF65-F5344CB8AC3E}">
        <p14:creationId xmlns:p14="http://schemas.microsoft.com/office/powerpoint/2010/main" val="3289406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Title Slide with Image">
    <p:bg>
      <p:bgPr>
        <a:gradFill>
          <a:gsLst>
            <a:gs pos="0">
              <a:schemeClr val="tx2"/>
            </a:gs>
            <a:gs pos="50000">
              <a:schemeClr val="accent2"/>
            </a:gs>
          </a:gsLst>
          <a:lin ang="18900000" scaled="1"/>
        </a:gradFill>
        <a:effectLst/>
      </p:bgPr>
    </p:bg>
    <p:spTree>
      <p:nvGrpSpPr>
        <p:cNvPr id="1" name=""/>
        <p:cNvGrpSpPr/>
        <p:nvPr/>
      </p:nvGrpSpPr>
      <p:grpSpPr>
        <a:xfrm>
          <a:off x="0" y="0"/>
          <a:ext cx="0" cy="0"/>
          <a:chOff x="0" y="0"/>
          <a:chExt cx="0" cy="0"/>
        </a:xfrm>
      </p:grpSpPr>
      <p:sp>
        <p:nvSpPr>
          <p:cNvPr id="10" name="Picture Placeholder 8"/>
          <p:cNvSpPr>
            <a:spLocks noGrp="1"/>
          </p:cNvSpPr>
          <p:nvPr>
            <p:ph type="pic" sz="quarter" idx="13" hasCustomPrompt="1"/>
          </p:nvPr>
        </p:nvSpPr>
        <p:spPr>
          <a:xfrm>
            <a:off x="0" y="0"/>
            <a:ext cx="12192000" cy="6358467"/>
          </a:xfrm>
          <a:solidFill>
            <a:schemeClr val="bg2">
              <a:lumMod val="60000"/>
              <a:lumOff val="40000"/>
            </a:schemeClr>
          </a:solidFill>
        </p:spPr>
        <p:txBody>
          <a:bodyPr/>
          <a:lstStyle>
            <a:lvl1pPr marL="0" marR="0" indent="0" algn="l" defTabSz="609585" rtl="0" eaLnBrk="1" fontAlgn="auto" latinLnBrk="0" hangingPunct="1">
              <a:lnSpc>
                <a:spcPct val="100000"/>
              </a:lnSpc>
              <a:spcBef>
                <a:spcPts val="1600"/>
              </a:spcBef>
              <a:spcAft>
                <a:spcPts val="0"/>
              </a:spcAft>
              <a:buClrTx/>
              <a:buSzTx/>
              <a:buFont typeface="Wingdings" panose="05000000000000000000" pitchFamily="2" charset="2"/>
              <a:buNone/>
              <a:tabLst/>
              <a:defRPr baseline="0"/>
            </a:lvl1pPr>
          </a:lstStyle>
          <a:p>
            <a:r>
              <a:rPr lang="en-US" dirty="0"/>
              <a:t>Insert photo here. Drag picture to placeholder or click icon to add.</a:t>
            </a:r>
          </a:p>
        </p:txBody>
      </p:sp>
      <p:pic>
        <p:nvPicPr>
          <p:cNvPr id="9" name="Picture 2"/>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602397" y="510892"/>
            <a:ext cx="1664065" cy="1106467"/>
          </a:xfrm>
          <a:prstGeom prst="rect">
            <a:avLst/>
          </a:prstGeom>
          <a:noFill/>
          <a:extLst>
            <a:ext uri="{909E8E84-426E-40dd-AFC4-6F175D3DCCD1}">
              <a14:hiddenFill xmlns:a14="http://schemas.microsoft.com/office/drawing/2010/main" xmlns="">
                <a:solidFill>
                  <a:srgbClr val="FFFFFF"/>
                </a:solidFill>
              </a14:hiddenFill>
            </a:ext>
          </a:extLst>
        </p:spPr>
      </p:pic>
      <p:sp>
        <p:nvSpPr>
          <p:cNvPr id="13" name="Title 1"/>
          <p:cNvSpPr>
            <a:spLocks noGrp="1"/>
          </p:cNvSpPr>
          <p:nvPr>
            <p:ph type="ctrTitle" hasCustomPrompt="1"/>
          </p:nvPr>
        </p:nvSpPr>
        <p:spPr>
          <a:xfrm>
            <a:off x="592916" y="3305897"/>
            <a:ext cx="10950515" cy="1470025"/>
          </a:xfrm>
        </p:spPr>
        <p:txBody>
          <a:bodyPr lIns="0" rIns="0" anchor="b" anchorCtr="0">
            <a:noAutofit/>
          </a:bodyPr>
          <a:lstStyle>
            <a:lvl1pPr>
              <a:lnSpc>
                <a:spcPct val="80000"/>
              </a:lnSpc>
              <a:defRPr sz="8666" b="0" spc="0" baseline="0">
                <a:solidFill>
                  <a:schemeClr val="bg1"/>
                </a:solidFill>
                <a:latin typeface="Intel Clear Pro" panose="020B0804020202060201" pitchFamily="34" charset="0"/>
                <a:cs typeface="Intel Clear Pro" panose="020B0804020202060201" pitchFamily="34" charset="0"/>
              </a:defRPr>
            </a:lvl1pPr>
          </a:lstStyle>
          <a:p>
            <a:r>
              <a:rPr lang="en-US" dirty="0"/>
              <a:t>65pt Intel Clear pro Title</a:t>
            </a:r>
            <a:br>
              <a:rPr lang="en-US" dirty="0"/>
            </a:br>
            <a:r>
              <a:rPr lang="en-US" dirty="0"/>
              <a:t>with image</a:t>
            </a:r>
          </a:p>
        </p:txBody>
      </p:sp>
      <p:sp>
        <p:nvSpPr>
          <p:cNvPr id="14" name="Subtitle 2"/>
          <p:cNvSpPr>
            <a:spLocks noGrp="1"/>
          </p:cNvSpPr>
          <p:nvPr>
            <p:ph type="subTitle" idx="1" hasCustomPrompt="1"/>
          </p:nvPr>
        </p:nvSpPr>
        <p:spPr>
          <a:xfrm>
            <a:off x="607484" y="4657344"/>
            <a:ext cx="8440283" cy="1233813"/>
          </a:xfrm>
        </p:spPr>
        <p:txBody>
          <a:bodyPr lIns="0" rIns="0">
            <a:noAutofit/>
          </a:bodyPr>
          <a:lstStyle>
            <a:lvl1pPr marL="0" indent="0" algn="l">
              <a:buNone/>
              <a:defRPr sz="2133" b="0" i="0" baseline="0">
                <a:solidFill>
                  <a:srgbClr val="F3D54E"/>
                </a:solidFill>
                <a:latin typeface="Intel Clear"/>
                <a:cs typeface="Intel Clear"/>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16pt Intel Clear Subhead, Date, Etc.</a:t>
            </a:r>
          </a:p>
        </p:txBody>
      </p:sp>
      <p:sp>
        <p:nvSpPr>
          <p:cNvPr id="7" name="TextBox 6"/>
          <p:cNvSpPr txBox="1"/>
          <p:nvPr/>
        </p:nvSpPr>
        <p:spPr>
          <a:xfrm>
            <a:off x="604245" y="6410721"/>
            <a:ext cx="4312359" cy="395104"/>
          </a:xfrm>
          <a:prstGeom prst="rect">
            <a:avLst/>
          </a:prstGeom>
          <a:noFill/>
        </p:spPr>
        <p:txBody>
          <a:bodyPr vert="horz" wrap="none" lIns="0" tIns="0" rIns="0" bIns="0" rtlCol="0" anchor="ctr">
            <a:noAutofit/>
          </a:bodyPr>
          <a:lstStyle/>
          <a:p>
            <a:r>
              <a:rPr lang="en-US" sz="933" b="1" dirty="0">
                <a:solidFill>
                  <a:schemeClr val="bg1"/>
                </a:solidFill>
              </a:rPr>
              <a:t>CORPORATE SERVICES</a:t>
            </a:r>
            <a:r>
              <a:rPr lang="en-US" sz="933" b="1" baseline="0" dirty="0">
                <a:solidFill>
                  <a:schemeClr val="bg1"/>
                </a:solidFill>
              </a:rPr>
              <a:t> </a:t>
            </a:r>
            <a:r>
              <a:rPr lang="en-US" sz="800" i="1" dirty="0">
                <a:solidFill>
                  <a:schemeClr val="bg1"/>
                </a:solidFill>
              </a:rPr>
              <a:t>Creating a better tomorrow for Intel</a:t>
            </a:r>
          </a:p>
        </p:txBody>
      </p:sp>
    </p:spTree>
    <p:extLst>
      <p:ext uri="{BB962C8B-B14F-4D97-AF65-F5344CB8AC3E}">
        <p14:creationId xmlns:p14="http://schemas.microsoft.com/office/powerpoint/2010/main" val="10618314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and Bulleted Text">
    <p:spTree>
      <p:nvGrpSpPr>
        <p:cNvPr id="1" name=""/>
        <p:cNvGrpSpPr/>
        <p:nvPr/>
      </p:nvGrpSpPr>
      <p:grpSpPr>
        <a:xfrm>
          <a:off x="0" y="0"/>
          <a:ext cx="0" cy="0"/>
          <a:chOff x="0" y="0"/>
          <a:chExt cx="0" cy="0"/>
        </a:xfrm>
      </p:grpSpPr>
      <p:sp>
        <p:nvSpPr>
          <p:cNvPr id="7" name="Title 6"/>
          <p:cNvSpPr>
            <a:spLocks noGrp="1"/>
          </p:cNvSpPr>
          <p:nvPr>
            <p:ph type="title" hasCustomPrompt="1"/>
          </p:nvPr>
        </p:nvSpPr>
        <p:spPr>
          <a:xfrm>
            <a:off x="607484" y="411797"/>
            <a:ext cx="10972800" cy="1158240"/>
          </a:xfrm>
        </p:spPr>
        <p:txBody>
          <a:bodyPr/>
          <a:lstStyle>
            <a:lvl1pPr>
              <a:defRPr b="0" i="0" baseline="0">
                <a:solidFill>
                  <a:srgbClr val="003C71"/>
                </a:solidFill>
                <a:latin typeface="Intel Clear"/>
                <a:cs typeface="Intel Clear"/>
              </a:defRPr>
            </a:lvl1pPr>
          </a:lstStyle>
          <a:p>
            <a:r>
              <a:rPr lang="en-US" dirty="0"/>
              <a:t>28pt Intel Clear Headline</a:t>
            </a:r>
          </a:p>
        </p:txBody>
      </p:sp>
      <p:sp>
        <p:nvSpPr>
          <p:cNvPr id="9" name="Content Placeholder 8"/>
          <p:cNvSpPr>
            <a:spLocks noGrp="1"/>
          </p:cNvSpPr>
          <p:nvPr>
            <p:ph sz="quarter" idx="13" hasCustomPrompt="1"/>
          </p:nvPr>
        </p:nvSpPr>
        <p:spPr>
          <a:xfrm>
            <a:off x="607484" y="1604434"/>
            <a:ext cx="10970683" cy="4567767"/>
          </a:xfrm>
        </p:spPr>
        <p:txBody>
          <a:bodyPr/>
          <a:lstStyle>
            <a:lvl1pPr>
              <a:defRPr>
                <a:solidFill>
                  <a:srgbClr val="0071C5"/>
                </a:solidFill>
              </a:defRPr>
            </a:lvl1pPr>
            <a:lvl2pPr>
              <a:defRPr sz="2400"/>
            </a:lvl2pPr>
            <a:lvl3pPr>
              <a:defRPr sz="2400"/>
            </a:lvl3pPr>
            <a:lvl4pPr>
              <a:defRPr sz="2133"/>
            </a:lvl4pPr>
          </a:lstStyle>
          <a:p>
            <a:pPr lvl="0"/>
            <a:r>
              <a:rPr lang="en-US" dirty="0"/>
              <a:t>18pt Intel Clear body text</a:t>
            </a:r>
          </a:p>
          <a:p>
            <a:pPr lvl="1"/>
            <a:r>
              <a:rPr lang="en-US" dirty="0"/>
              <a:t>18pt Intel Clear bullet one</a:t>
            </a:r>
          </a:p>
          <a:p>
            <a:pPr lvl="2"/>
            <a:r>
              <a:rPr lang="en-US" dirty="0"/>
              <a:t>18pt Intel Clear sub-bullet</a:t>
            </a:r>
          </a:p>
          <a:p>
            <a:pPr lvl="3"/>
            <a:r>
              <a:rPr lang="en-US" dirty="0"/>
              <a:t>16pt Intel Clear fourth level</a:t>
            </a:r>
          </a:p>
          <a:p>
            <a:pPr lvl="4"/>
            <a:r>
              <a:rPr lang="en-US" dirty="0" err="1"/>
              <a:t>14pt</a:t>
            </a:r>
            <a:r>
              <a:rPr lang="en-US" dirty="0"/>
              <a:t> Intel Clear fifth level</a:t>
            </a:r>
          </a:p>
        </p:txBody>
      </p:sp>
      <p:sp>
        <p:nvSpPr>
          <p:cNvPr id="5" name="Slide Number Placeholder 5"/>
          <p:cNvSpPr>
            <a:spLocks noGrp="1"/>
          </p:cNvSpPr>
          <p:nvPr>
            <p:ph type="sldNum" sz="quarter" idx="12"/>
          </p:nvPr>
        </p:nvSpPr>
        <p:spPr>
          <a:xfrm>
            <a:off x="9137672" y="6432516"/>
            <a:ext cx="2844800" cy="365125"/>
          </a:xfrm>
        </p:spPr>
        <p:txBody>
          <a:bodyPr/>
          <a:lstStyle/>
          <a:p>
            <a:fld id="{EE2556C5-CE8C-6547-B838-EA80C61A4AF7}" type="slidenum">
              <a:rPr lang="en-US" smtClean="0"/>
              <a:pPr/>
              <a:t>‹#›</a:t>
            </a:fld>
            <a:endParaRPr lang="en-US" dirty="0"/>
          </a:p>
        </p:txBody>
      </p:sp>
    </p:spTree>
    <p:extLst>
      <p:ext uri="{BB962C8B-B14F-4D97-AF65-F5344CB8AC3E}">
        <p14:creationId xmlns:p14="http://schemas.microsoft.com/office/powerpoint/2010/main" val="4439975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wo Content with Image">
    <p:spTree>
      <p:nvGrpSpPr>
        <p:cNvPr id="1" name=""/>
        <p:cNvGrpSpPr/>
        <p:nvPr/>
      </p:nvGrpSpPr>
      <p:grpSpPr>
        <a:xfrm>
          <a:off x="0" y="0"/>
          <a:ext cx="0" cy="0"/>
          <a:chOff x="0" y="0"/>
          <a:chExt cx="0" cy="0"/>
        </a:xfrm>
      </p:grpSpPr>
      <p:sp>
        <p:nvSpPr>
          <p:cNvPr id="15" name="Content Placeholder 2"/>
          <p:cNvSpPr>
            <a:spLocks noGrp="1"/>
          </p:cNvSpPr>
          <p:nvPr>
            <p:ph sz="half" idx="1" hasCustomPrompt="1"/>
          </p:nvPr>
        </p:nvSpPr>
        <p:spPr>
          <a:xfrm>
            <a:off x="607485" y="1604433"/>
            <a:ext cx="5342468" cy="4567767"/>
          </a:xfrm>
        </p:spPr>
        <p:txBody>
          <a:bodyPr vert="horz" lIns="0" tIns="0" rIns="0" bIns="0" rtlCol="0">
            <a:noAutofit/>
          </a:bodyPr>
          <a:lstStyle>
            <a:lvl1pPr>
              <a:defRPr lang="en-US" dirty="0" smtClean="0"/>
            </a:lvl1pPr>
            <a:lvl2pPr>
              <a:defRPr lang="en-US" dirty="0" smtClean="0"/>
            </a:lvl2pPr>
            <a:lvl3pPr>
              <a:defRPr lang="en-US" sz="1867" dirty="0" smtClean="0"/>
            </a:lvl3pPr>
            <a:lvl4pPr>
              <a:defRPr lang="en-US" sz="1600" dirty="0" smtClean="0"/>
            </a:lvl4pPr>
            <a:lvl5pPr>
              <a:defRPr lang="en-US" sz="1600" dirty="0"/>
            </a:lvl5pPr>
          </a:lstStyle>
          <a:p>
            <a:pPr marR="0" lvl="0" fontAlgn="auto">
              <a:lnSpc>
                <a:spcPct val="100000"/>
              </a:lnSpc>
              <a:buClrTx/>
              <a:buSzTx/>
              <a:tabLst/>
            </a:pPr>
            <a:r>
              <a:rPr lang="en-US" dirty="0"/>
              <a:t>18pt Intel Clear body text</a:t>
            </a:r>
          </a:p>
          <a:p>
            <a:pPr marR="0" lvl="1" fontAlgn="auto">
              <a:lnSpc>
                <a:spcPct val="100000"/>
              </a:lnSpc>
              <a:spcAft>
                <a:spcPts val="0"/>
              </a:spcAft>
              <a:buClrTx/>
              <a:buSzTx/>
              <a:tabLst/>
            </a:pPr>
            <a:r>
              <a:rPr lang="en-US" dirty="0"/>
              <a:t>16pt Intel Clear bullet one</a:t>
            </a:r>
          </a:p>
          <a:p>
            <a:pPr lvl="2"/>
            <a:r>
              <a:rPr lang="en-US" dirty="0" err="1"/>
              <a:t>14pt</a:t>
            </a:r>
            <a:r>
              <a:rPr lang="en-US" dirty="0"/>
              <a:t> Intel Clear third level</a:t>
            </a:r>
          </a:p>
          <a:p>
            <a:pPr lvl="3"/>
            <a:r>
              <a:rPr lang="en-US" dirty="0" err="1"/>
              <a:t>12pt</a:t>
            </a:r>
            <a:r>
              <a:rPr lang="en-US" dirty="0"/>
              <a:t> Intel Clear fourth level</a:t>
            </a:r>
          </a:p>
          <a:p>
            <a:pPr lvl="4"/>
            <a:r>
              <a:rPr lang="en-US" dirty="0" err="1"/>
              <a:t>12pt</a:t>
            </a:r>
            <a:r>
              <a:rPr lang="en-US" dirty="0"/>
              <a:t> Intel Clear fifth level</a:t>
            </a:r>
          </a:p>
        </p:txBody>
      </p:sp>
      <p:sp>
        <p:nvSpPr>
          <p:cNvPr id="8" name="Title 6"/>
          <p:cNvSpPr>
            <a:spLocks noGrp="1"/>
          </p:cNvSpPr>
          <p:nvPr>
            <p:ph type="title" hasCustomPrompt="1"/>
          </p:nvPr>
        </p:nvSpPr>
        <p:spPr>
          <a:xfrm>
            <a:off x="607484" y="411797"/>
            <a:ext cx="10972800" cy="1158240"/>
          </a:xfrm>
        </p:spPr>
        <p:txBody>
          <a:bodyPr/>
          <a:lstStyle>
            <a:lvl1pPr>
              <a:defRPr b="0" i="0" baseline="0">
                <a:solidFill>
                  <a:srgbClr val="003C71"/>
                </a:solidFill>
                <a:latin typeface="Intel Clear"/>
                <a:cs typeface="Intel Clear"/>
              </a:defRPr>
            </a:lvl1pPr>
          </a:lstStyle>
          <a:p>
            <a:r>
              <a:rPr lang="en-US" dirty="0"/>
              <a:t>28pt Intel Clear Headline</a:t>
            </a:r>
          </a:p>
        </p:txBody>
      </p:sp>
      <p:sp>
        <p:nvSpPr>
          <p:cNvPr id="9" name="Picture Placeholder 8"/>
          <p:cNvSpPr>
            <a:spLocks noGrp="1"/>
          </p:cNvSpPr>
          <p:nvPr>
            <p:ph type="pic" sz="quarter" idx="13"/>
          </p:nvPr>
        </p:nvSpPr>
        <p:spPr>
          <a:xfrm>
            <a:off x="6441018" y="1257907"/>
            <a:ext cx="4241497" cy="2227933"/>
          </a:xfrm>
          <a:solidFill>
            <a:schemeClr val="bg2">
              <a:lumMod val="60000"/>
              <a:lumOff val="40000"/>
            </a:schemeClr>
          </a:solidFill>
        </p:spPr>
        <p:txBody>
          <a:bodyPr/>
          <a:lstStyle>
            <a:lvl1pPr>
              <a:defRPr sz="2400">
                <a:latin typeface="Intel Clear"/>
              </a:defRPr>
            </a:lvl1pPr>
          </a:lstStyle>
          <a:p>
            <a:r>
              <a:rPr lang="en-US" sz="1467">
                <a:latin typeface="Arial"/>
              </a:rPr>
              <a:t>Click icon to add picture</a:t>
            </a:r>
            <a:endParaRPr lang="en-US" sz="1467" dirty="0">
              <a:latin typeface="Arial"/>
            </a:endParaRPr>
          </a:p>
        </p:txBody>
      </p:sp>
      <p:sp>
        <p:nvSpPr>
          <p:cNvPr id="10" name="Picture Placeholder 8"/>
          <p:cNvSpPr>
            <a:spLocks noGrp="1"/>
          </p:cNvSpPr>
          <p:nvPr>
            <p:ph type="pic" sz="quarter" idx="14"/>
          </p:nvPr>
        </p:nvSpPr>
        <p:spPr>
          <a:xfrm>
            <a:off x="6441018" y="3791863"/>
            <a:ext cx="4241497" cy="2227933"/>
          </a:xfrm>
          <a:solidFill>
            <a:schemeClr val="bg2">
              <a:lumMod val="60000"/>
              <a:lumOff val="40000"/>
            </a:schemeClr>
          </a:solidFill>
        </p:spPr>
        <p:txBody>
          <a:bodyPr/>
          <a:lstStyle>
            <a:lvl1pPr>
              <a:defRPr sz="2400">
                <a:latin typeface="Intel Clear"/>
              </a:defRPr>
            </a:lvl1pPr>
          </a:lstStyle>
          <a:p>
            <a:r>
              <a:rPr lang="en-US" sz="1467">
                <a:latin typeface="Arial"/>
              </a:rPr>
              <a:t>Click icon to add picture</a:t>
            </a:r>
            <a:endParaRPr lang="en-US" sz="1467" dirty="0">
              <a:latin typeface="Arial"/>
            </a:endParaRPr>
          </a:p>
        </p:txBody>
      </p:sp>
      <p:sp>
        <p:nvSpPr>
          <p:cNvPr id="11" name="Slide Number Placeholder 5"/>
          <p:cNvSpPr>
            <a:spLocks noGrp="1"/>
          </p:cNvSpPr>
          <p:nvPr>
            <p:ph type="sldNum" sz="quarter" idx="12"/>
          </p:nvPr>
        </p:nvSpPr>
        <p:spPr>
          <a:xfrm>
            <a:off x="9137672" y="6432516"/>
            <a:ext cx="2844800" cy="365125"/>
          </a:xfrm>
        </p:spPr>
        <p:txBody>
          <a:bodyPr/>
          <a:lstStyle/>
          <a:p>
            <a:fld id="{EB86A377-933F-4C68-9219-41E49202231E}" type="slidenum">
              <a:rPr lang="en-US" smtClean="0"/>
              <a:t>‹#›</a:t>
            </a:fld>
            <a:endParaRPr lang="en-US"/>
          </a:p>
        </p:txBody>
      </p:sp>
    </p:spTree>
    <p:extLst>
      <p:ext uri="{BB962C8B-B14F-4D97-AF65-F5344CB8AC3E}">
        <p14:creationId xmlns:p14="http://schemas.microsoft.com/office/powerpoint/2010/main" val="14424124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15" name="Content Placeholder 2"/>
          <p:cNvSpPr>
            <a:spLocks noGrp="1"/>
          </p:cNvSpPr>
          <p:nvPr>
            <p:ph sz="half" idx="1" hasCustomPrompt="1"/>
          </p:nvPr>
        </p:nvSpPr>
        <p:spPr>
          <a:xfrm>
            <a:off x="607485" y="1604433"/>
            <a:ext cx="5342468" cy="4567767"/>
          </a:xfrm>
        </p:spPr>
        <p:txBody>
          <a:bodyPr vert="horz" lIns="0" tIns="0" rIns="0" bIns="0" rtlCol="0">
            <a:noAutofit/>
          </a:bodyPr>
          <a:lstStyle>
            <a:lvl1pPr>
              <a:defRPr lang="en-US" dirty="0" smtClean="0"/>
            </a:lvl1pPr>
            <a:lvl2pPr>
              <a:defRPr lang="en-US" dirty="0" smtClean="0"/>
            </a:lvl2pPr>
            <a:lvl3pPr>
              <a:defRPr lang="en-US" sz="1867" dirty="0" smtClean="0"/>
            </a:lvl3pPr>
            <a:lvl4pPr>
              <a:defRPr lang="en-US" sz="1600" dirty="0" smtClean="0"/>
            </a:lvl4pPr>
            <a:lvl5pPr>
              <a:defRPr lang="en-US" sz="1600" dirty="0"/>
            </a:lvl5pPr>
          </a:lstStyle>
          <a:p>
            <a:pPr marR="0" lvl="0" fontAlgn="auto">
              <a:lnSpc>
                <a:spcPct val="100000"/>
              </a:lnSpc>
              <a:buClrTx/>
              <a:buSzTx/>
              <a:tabLst/>
            </a:pPr>
            <a:r>
              <a:rPr lang="en-US" dirty="0"/>
              <a:t>18pt Intel Clear body text</a:t>
            </a:r>
          </a:p>
          <a:p>
            <a:pPr marR="0" lvl="1" fontAlgn="auto">
              <a:lnSpc>
                <a:spcPct val="100000"/>
              </a:lnSpc>
              <a:spcAft>
                <a:spcPts val="0"/>
              </a:spcAft>
              <a:buClrTx/>
              <a:buSzTx/>
              <a:tabLst/>
            </a:pPr>
            <a:r>
              <a:rPr lang="en-US" dirty="0"/>
              <a:t>16pt Intel Clear bullet one</a:t>
            </a:r>
          </a:p>
          <a:p>
            <a:pPr lvl="2"/>
            <a:r>
              <a:rPr lang="en-US" dirty="0" err="1"/>
              <a:t>14pt</a:t>
            </a:r>
            <a:r>
              <a:rPr lang="en-US" dirty="0"/>
              <a:t> Intel Clear third level</a:t>
            </a:r>
          </a:p>
          <a:p>
            <a:pPr lvl="3"/>
            <a:r>
              <a:rPr lang="en-US" dirty="0" err="1"/>
              <a:t>12pt</a:t>
            </a:r>
            <a:r>
              <a:rPr lang="en-US" dirty="0"/>
              <a:t> Intel Clear fourth level</a:t>
            </a:r>
          </a:p>
          <a:p>
            <a:pPr lvl="4"/>
            <a:r>
              <a:rPr lang="en-US" dirty="0" err="1"/>
              <a:t>12pt</a:t>
            </a:r>
            <a:r>
              <a:rPr lang="en-US" dirty="0"/>
              <a:t> Intel Clear fifth level</a:t>
            </a:r>
          </a:p>
        </p:txBody>
      </p:sp>
      <p:sp>
        <p:nvSpPr>
          <p:cNvPr id="16" name="Content Placeholder 2"/>
          <p:cNvSpPr>
            <a:spLocks noGrp="1"/>
          </p:cNvSpPr>
          <p:nvPr>
            <p:ph sz="half" idx="13" hasCustomPrompt="1"/>
          </p:nvPr>
        </p:nvSpPr>
        <p:spPr>
          <a:xfrm>
            <a:off x="6237817" y="1604433"/>
            <a:ext cx="5340352" cy="4567767"/>
          </a:xfrm>
        </p:spPr>
        <p:txBody>
          <a:bodyPr vert="horz" lIns="0" tIns="0" rIns="0" bIns="0" rtlCol="0">
            <a:noAutofit/>
          </a:bodyPr>
          <a:lstStyle>
            <a:lvl1pPr>
              <a:defRPr lang="en-US" dirty="0" smtClean="0"/>
            </a:lvl1pPr>
            <a:lvl2pPr>
              <a:defRPr lang="en-US" dirty="0" smtClean="0"/>
            </a:lvl2pPr>
            <a:lvl3pPr>
              <a:defRPr lang="en-US" sz="1867" dirty="0" smtClean="0"/>
            </a:lvl3pPr>
            <a:lvl4pPr>
              <a:defRPr lang="en-US" sz="1600" dirty="0" smtClean="0"/>
            </a:lvl4pPr>
            <a:lvl5pPr>
              <a:defRPr lang="en-US" sz="1600" dirty="0"/>
            </a:lvl5pPr>
          </a:lstStyle>
          <a:p>
            <a:pPr marR="0" lvl="0" fontAlgn="auto">
              <a:lnSpc>
                <a:spcPct val="100000"/>
              </a:lnSpc>
              <a:buClrTx/>
              <a:buSzTx/>
              <a:tabLst/>
            </a:pPr>
            <a:r>
              <a:rPr lang="en-US" dirty="0"/>
              <a:t>18pt Intel Clear body text</a:t>
            </a:r>
          </a:p>
          <a:p>
            <a:pPr marR="0" lvl="1" fontAlgn="auto">
              <a:lnSpc>
                <a:spcPct val="100000"/>
              </a:lnSpc>
              <a:spcAft>
                <a:spcPts val="0"/>
              </a:spcAft>
              <a:buClrTx/>
              <a:buSzTx/>
              <a:tabLst/>
            </a:pPr>
            <a:r>
              <a:rPr lang="en-US" dirty="0"/>
              <a:t>16pt Intel Clear bullet one</a:t>
            </a:r>
          </a:p>
          <a:p>
            <a:pPr lvl="2"/>
            <a:r>
              <a:rPr lang="en-US" dirty="0" err="1"/>
              <a:t>14pt</a:t>
            </a:r>
            <a:r>
              <a:rPr lang="en-US" dirty="0"/>
              <a:t> Intel Clear third level</a:t>
            </a:r>
          </a:p>
          <a:p>
            <a:pPr lvl="3"/>
            <a:r>
              <a:rPr lang="en-US" dirty="0" err="1"/>
              <a:t>12pt</a:t>
            </a:r>
            <a:r>
              <a:rPr lang="en-US" dirty="0"/>
              <a:t> Intel Clear fourth level</a:t>
            </a:r>
          </a:p>
          <a:p>
            <a:pPr lvl="4"/>
            <a:r>
              <a:rPr lang="en-US" dirty="0" err="1"/>
              <a:t>12pt</a:t>
            </a:r>
            <a:r>
              <a:rPr lang="en-US" dirty="0"/>
              <a:t> Intel Clear fifth level</a:t>
            </a:r>
          </a:p>
        </p:txBody>
      </p:sp>
      <p:sp>
        <p:nvSpPr>
          <p:cNvPr id="8" name="Title 6"/>
          <p:cNvSpPr>
            <a:spLocks noGrp="1"/>
          </p:cNvSpPr>
          <p:nvPr>
            <p:ph type="title" hasCustomPrompt="1"/>
          </p:nvPr>
        </p:nvSpPr>
        <p:spPr>
          <a:xfrm>
            <a:off x="607484" y="411797"/>
            <a:ext cx="10972800" cy="1158240"/>
          </a:xfrm>
        </p:spPr>
        <p:txBody>
          <a:bodyPr/>
          <a:lstStyle>
            <a:lvl1pPr>
              <a:defRPr b="0" i="0" baseline="0">
                <a:solidFill>
                  <a:srgbClr val="003C71"/>
                </a:solidFill>
                <a:latin typeface="Intel Clear"/>
                <a:cs typeface="Intel Clear"/>
              </a:defRPr>
            </a:lvl1pPr>
          </a:lstStyle>
          <a:p>
            <a:r>
              <a:rPr lang="en-US" dirty="0"/>
              <a:t>28pt Intel Clear Headline</a:t>
            </a:r>
          </a:p>
        </p:txBody>
      </p:sp>
      <p:sp>
        <p:nvSpPr>
          <p:cNvPr id="6" name="Slide Number Placeholder 5"/>
          <p:cNvSpPr>
            <a:spLocks noGrp="1"/>
          </p:cNvSpPr>
          <p:nvPr>
            <p:ph type="sldNum" sz="quarter" idx="12"/>
          </p:nvPr>
        </p:nvSpPr>
        <p:spPr>
          <a:xfrm>
            <a:off x="9137672" y="6432516"/>
            <a:ext cx="2844800" cy="365125"/>
          </a:xfrm>
        </p:spPr>
        <p:txBody>
          <a:bodyPr/>
          <a:lstStyle/>
          <a:p>
            <a:fld id="{EB86A377-933F-4C68-9219-41E49202231E}" type="slidenum">
              <a:rPr lang="en-US" smtClean="0"/>
              <a:t>‹#›</a:t>
            </a:fld>
            <a:endParaRPr lang="en-US"/>
          </a:p>
        </p:txBody>
      </p:sp>
    </p:spTree>
    <p:extLst>
      <p:ext uri="{BB962C8B-B14F-4D97-AF65-F5344CB8AC3E}">
        <p14:creationId xmlns:p14="http://schemas.microsoft.com/office/powerpoint/2010/main" val="23393862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Quote with Attribute">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607485" y="1604434"/>
            <a:ext cx="10970684" cy="4567767"/>
          </a:xfrm>
        </p:spPr>
        <p:txBody>
          <a:bodyPr anchor="ctr" anchorCtr="0"/>
          <a:lstStyle>
            <a:lvl1pPr marL="253994" indent="-253994">
              <a:defRPr sz="4800" b="1" baseline="0">
                <a:solidFill>
                  <a:schemeClr val="accent2"/>
                </a:solidFill>
                <a:latin typeface="+mn-lt"/>
                <a:cs typeface="Intel Clear Light" panose="020B0404020203020204" pitchFamily="34" charset="0"/>
              </a:defRPr>
            </a:lvl1pPr>
            <a:lvl2pPr marL="556670" indent="-300559">
              <a:buFont typeface="Lucida Grande"/>
              <a:buChar char="−"/>
              <a:defRPr sz="1600" baseline="0">
                <a:latin typeface="+mn-lt"/>
                <a:cs typeface="Intel Clear" panose="020B0604020203020204" pitchFamily="34" charset="0"/>
              </a:defRPr>
            </a:lvl2pPr>
            <a:lvl3pPr marL="914377" indent="-304792">
              <a:defRPr sz="1600">
                <a:latin typeface="+mn-lt"/>
              </a:defRPr>
            </a:lvl3pPr>
            <a:lvl4pPr>
              <a:defRPr sz="1467">
                <a:latin typeface="+mn-lt"/>
              </a:defRPr>
            </a:lvl4pPr>
            <a:lvl5pPr>
              <a:defRPr sz="1400">
                <a:latin typeface="+mn-lt"/>
              </a:defRPr>
            </a:lvl5pPr>
          </a:lstStyle>
          <a:p>
            <a:pPr lvl="0"/>
            <a:r>
              <a:rPr lang="en-US" dirty="0"/>
              <a:t>“36pt Intel Clear Bold Text”</a:t>
            </a:r>
          </a:p>
          <a:p>
            <a:pPr lvl="1"/>
            <a:r>
              <a:rPr lang="en-US" dirty="0" err="1"/>
              <a:t>12pt</a:t>
            </a:r>
            <a:r>
              <a:rPr lang="en-US" dirty="0"/>
              <a:t> Attribution</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EB86A377-933F-4C68-9219-41E49202231E}" type="slidenum">
              <a:rPr lang="en-US" smtClean="0"/>
              <a:t>‹#›</a:t>
            </a:fld>
            <a:endParaRPr lang="en-US"/>
          </a:p>
        </p:txBody>
      </p:sp>
      <p:sp>
        <p:nvSpPr>
          <p:cNvPr id="7" name="Title 6"/>
          <p:cNvSpPr>
            <a:spLocks noGrp="1"/>
          </p:cNvSpPr>
          <p:nvPr>
            <p:ph type="title" hasCustomPrompt="1"/>
          </p:nvPr>
        </p:nvSpPr>
        <p:spPr>
          <a:xfrm>
            <a:off x="607484" y="411797"/>
            <a:ext cx="10972800" cy="1158240"/>
          </a:xfrm>
        </p:spPr>
        <p:txBody>
          <a:bodyPr/>
          <a:lstStyle>
            <a:lvl1pPr>
              <a:defRPr b="0" i="0" baseline="0">
                <a:solidFill>
                  <a:srgbClr val="003C71"/>
                </a:solidFill>
                <a:latin typeface="Intel Clear"/>
                <a:cs typeface="Intel Clear"/>
              </a:defRPr>
            </a:lvl1pPr>
          </a:lstStyle>
          <a:p>
            <a:r>
              <a:rPr lang="en-US" dirty="0"/>
              <a:t>28pt Intel Clear Headline</a:t>
            </a:r>
          </a:p>
        </p:txBody>
      </p:sp>
    </p:spTree>
    <p:extLst>
      <p:ext uri="{BB962C8B-B14F-4D97-AF65-F5344CB8AC3E}">
        <p14:creationId xmlns:p14="http://schemas.microsoft.com/office/powerpoint/2010/main" val="6676944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Full Bleed Image">
    <p:spTree>
      <p:nvGrpSpPr>
        <p:cNvPr id="1" name=""/>
        <p:cNvGrpSpPr/>
        <p:nvPr/>
      </p:nvGrpSpPr>
      <p:grpSpPr>
        <a:xfrm>
          <a:off x="0" y="0"/>
          <a:ext cx="0" cy="0"/>
          <a:chOff x="0" y="0"/>
          <a:chExt cx="0" cy="0"/>
        </a:xfrm>
      </p:grpSpPr>
      <p:sp>
        <p:nvSpPr>
          <p:cNvPr id="9" name="Picture Placeholder 8"/>
          <p:cNvSpPr>
            <a:spLocks noGrp="1"/>
          </p:cNvSpPr>
          <p:nvPr>
            <p:ph type="pic" sz="quarter" idx="13" hasCustomPrompt="1"/>
          </p:nvPr>
        </p:nvSpPr>
        <p:spPr>
          <a:xfrm>
            <a:off x="0" y="0"/>
            <a:ext cx="12192000" cy="6358467"/>
          </a:xfrm>
          <a:solidFill>
            <a:schemeClr val="bg2">
              <a:lumMod val="60000"/>
              <a:lumOff val="40000"/>
            </a:schemeClr>
          </a:solidFill>
        </p:spPr>
        <p:txBody>
          <a:bodyPr/>
          <a:lstStyle>
            <a:lvl1pPr marL="0" marR="0" indent="0" algn="l" defTabSz="609585" rtl="0" eaLnBrk="1" fontAlgn="auto" latinLnBrk="0" hangingPunct="1">
              <a:lnSpc>
                <a:spcPct val="100000"/>
              </a:lnSpc>
              <a:spcBef>
                <a:spcPts val="1600"/>
              </a:spcBef>
              <a:spcAft>
                <a:spcPts val="0"/>
              </a:spcAft>
              <a:buClrTx/>
              <a:buSzTx/>
              <a:buFont typeface="Wingdings" panose="05000000000000000000" pitchFamily="2" charset="2"/>
              <a:buNone/>
              <a:tabLst/>
              <a:defRPr baseline="0"/>
            </a:lvl1pPr>
          </a:lstStyle>
          <a:p>
            <a:r>
              <a:rPr lang="en-US" dirty="0"/>
              <a:t>Insert photo here. Drag picture to placeholder or click icon to add.</a:t>
            </a:r>
          </a:p>
        </p:txBody>
      </p:sp>
      <p:sp>
        <p:nvSpPr>
          <p:cNvPr id="6" name="Slide Number Placeholder 5"/>
          <p:cNvSpPr>
            <a:spLocks noGrp="1"/>
          </p:cNvSpPr>
          <p:nvPr>
            <p:ph type="sldNum" sz="quarter" idx="12"/>
          </p:nvPr>
        </p:nvSpPr>
        <p:spPr>
          <a:xfrm>
            <a:off x="9131584" y="6432516"/>
            <a:ext cx="2844800" cy="365125"/>
          </a:xfrm>
        </p:spPr>
        <p:txBody>
          <a:bodyPr/>
          <a:lstStyle/>
          <a:p>
            <a:fld id="{EB86A377-933F-4C68-9219-41E49202231E}" type="slidenum">
              <a:rPr lang="en-US" smtClean="0"/>
              <a:t>‹#›</a:t>
            </a:fld>
            <a:endParaRPr lang="en-US"/>
          </a:p>
        </p:txBody>
      </p:sp>
      <p:sp>
        <p:nvSpPr>
          <p:cNvPr id="7" name="Title 6"/>
          <p:cNvSpPr>
            <a:spLocks noGrp="1"/>
          </p:cNvSpPr>
          <p:nvPr>
            <p:ph type="title" hasCustomPrompt="1"/>
          </p:nvPr>
        </p:nvSpPr>
        <p:spPr>
          <a:xfrm>
            <a:off x="607484" y="411797"/>
            <a:ext cx="10972800" cy="1158240"/>
          </a:xfrm>
        </p:spPr>
        <p:txBody>
          <a:bodyPr/>
          <a:lstStyle>
            <a:lvl1pPr>
              <a:defRPr b="0" i="0" baseline="0">
                <a:solidFill>
                  <a:srgbClr val="003C71"/>
                </a:solidFill>
                <a:latin typeface="Intel Clear"/>
                <a:cs typeface="Intel Clear"/>
              </a:defRPr>
            </a:lvl1pPr>
          </a:lstStyle>
          <a:p>
            <a:r>
              <a:rPr lang="en-US" dirty="0"/>
              <a:t>28pt Intel Clear Headline</a:t>
            </a:r>
          </a:p>
        </p:txBody>
      </p:sp>
    </p:spTree>
    <p:extLst>
      <p:ext uri="{BB962C8B-B14F-4D97-AF65-F5344CB8AC3E}">
        <p14:creationId xmlns:p14="http://schemas.microsoft.com/office/powerpoint/2010/main" val="21782770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ext and Bottom Half Image">
    <p:spTree>
      <p:nvGrpSpPr>
        <p:cNvPr id="1" name=""/>
        <p:cNvGrpSpPr/>
        <p:nvPr/>
      </p:nvGrpSpPr>
      <p:grpSpPr>
        <a:xfrm>
          <a:off x="0" y="0"/>
          <a:ext cx="0" cy="0"/>
          <a:chOff x="0" y="0"/>
          <a:chExt cx="0" cy="0"/>
        </a:xfrm>
      </p:grpSpPr>
      <p:sp>
        <p:nvSpPr>
          <p:cNvPr id="9" name="Picture Placeholder 8"/>
          <p:cNvSpPr>
            <a:spLocks noGrp="1"/>
          </p:cNvSpPr>
          <p:nvPr>
            <p:ph type="pic" sz="quarter" idx="13" hasCustomPrompt="1"/>
          </p:nvPr>
        </p:nvSpPr>
        <p:spPr>
          <a:xfrm>
            <a:off x="0" y="3432175"/>
            <a:ext cx="12192000" cy="2926292"/>
          </a:xfrm>
          <a:solidFill>
            <a:schemeClr val="bg2">
              <a:lumMod val="60000"/>
              <a:lumOff val="40000"/>
            </a:schemeClr>
          </a:solidFill>
        </p:spPr>
        <p:txBody>
          <a:bodyPr/>
          <a:lstStyle>
            <a:lvl1pPr marL="0" marR="0" indent="0" algn="l" defTabSz="609585" rtl="0" eaLnBrk="1" fontAlgn="auto" latinLnBrk="0" hangingPunct="1">
              <a:lnSpc>
                <a:spcPct val="100000"/>
              </a:lnSpc>
              <a:spcBef>
                <a:spcPts val="1600"/>
              </a:spcBef>
              <a:spcAft>
                <a:spcPts val="0"/>
              </a:spcAft>
              <a:buClrTx/>
              <a:buSzTx/>
              <a:buFont typeface="Wingdings" panose="05000000000000000000" pitchFamily="2" charset="2"/>
              <a:buNone/>
              <a:tabLst/>
              <a:defRPr baseline="0"/>
            </a:lvl1pPr>
          </a:lstStyle>
          <a:p>
            <a:r>
              <a:rPr lang="en-US" dirty="0"/>
              <a:t>Insert photo here. Drag picture to placeholder or click icon to add.</a:t>
            </a:r>
          </a:p>
        </p:txBody>
      </p:sp>
      <p:sp>
        <p:nvSpPr>
          <p:cNvPr id="18" name="Content Placeholder 2"/>
          <p:cNvSpPr>
            <a:spLocks noGrp="1"/>
          </p:cNvSpPr>
          <p:nvPr>
            <p:ph sz="half" idx="1" hasCustomPrompt="1"/>
          </p:nvPr>
        </p:nvSpPr>
        <p:spPr>
          <a:xfrm>
            <a:off x="607485" y="1604433"/>
            <a:ext cx="5342468" cy="1745720"/>
          </a:xfrm>
        </p:spPr>
        <p:txBody>
          <a:bodyPr vert="horz" lIns="0" tIns="0" rIns="0" bIns="0" rtlCol="0">
            <a:noAutofit/>
          </a:bodyPr>
          <a:lstStyle>
            <a:lvl1pPr>
              <a:defRPr lang="en-US" dirty="0" smtClean="0"/>
            </a:lvl1pPr>
            <a:lvl2pPr>
              <a:defRPr lang="en-US" dirty="0" smtClean="0"/>
            </a:lvl2pPr>
            <a:lvl3pPr>
              <a:defRPr lang="en-US" sz="1867" dirty="0" smtClean="0"/>
            </a:lvl3pPr>
            <a:lvl4pPr>
              <a:defRPr lang="en-US" sz="1600" dirty="0" smtClean="0"/>
            </a:lvl4pPr>
            <a:lvl5pPr>
              <a:defRPr lang="en-US" sz="1600" dirty="0"/>
            </a:lvl5pPr>
          </a:lstStyle>
          <a:p>
            <a:pPr marR="0" lvl="0" fontAlgn="auto">
              <a:lnSpc>
                <a:spcPct val="100000"/>
              </a:lnSpc>
              <a:buClrTx/>
              <a:buSzTx/>
              <a:tabLst/>
            </a:pPr>
            <a:r>
              <a:rPr lang="en-US" dirty="0"/>
              <a:t>18pt Intel Clear body text</a:t>
            </a:r>
          </a:p>
          <a:p>
            <a:pPr marR="0" lvl="1" fontAlgn="auto">
              <a:lnSpc>
                <a:spcPct val="100000"/>
              </a:lnSpc>
              <a:spcAft>
                <a:spcPts val="0"/>
              </a:spcAft>
              <a:buClrTx/>
              <a:buSzTx/>
              <a:tabLst/>
            </a:pPr>
            <a:r>
              <a:rPr lang="en-US" dirty="0"/>
              <a:t>16pt Intel Clear bullet one</a:t>
            </a:r>
          </a:p>
          <a:p>
            <a:pPr lvl="2"/>
            <a:r>
              <a:rPr lang="en-US" dirty="0" err="1"/>
              <a:t>14pt</a:t>
            </a:r>
            <a:r>
              <a:rPr lang="en-US" dirty="0"/>
              <a:t> Intel Clear third level</a:t>
            </a:r>
          </a:p>
          <a:p>
            <a:pPr lvl="3"/>
            <a:r>
              <a:rPr lang="en-US" dirty="0" err="1"/>
              <a:t>12pt</a:t>
            </a:r>
            <a:r>
              <a:rPr lang="en-US" dirty="0"/>
              <a:t> Intel Clear fourth level</a:t>
            </a:r>
          </a:p>
          <a:p>
            <a:pPr lvl="4"/>
            <a:r>
              <a:rPr lang="en-US" dirty="0" err="1"/>
              <a:t>12pt</a:t>
            </a:r>
            <a:r>
              <a:rPr lang="en-US" dirty="0"/>
              <a:t> Intel Clear fifth level</a:t>
            </a:r>
          </a:p>
        </p:txBody>
      </p:sp>
      <p:sp>
        <p:nvSpPr>
          <p:cNvPr id="19" name="Content Placeholder 2"/>
          <p:cNvSpPr>
            <a:spLocks noGrp="1"/>
          </p:cNvSpPr>
          <p:nvPr>
            <p:ph sz="half" idx="15" hasCustomPrompt="1"/>
          </p:nvPr>
        </p:nvSpPr>
        <p:spPr>
          <a:xfrm>
            <a:off x="6237817" y="1604433"/>
            <a:ext cx="5340352" cy="1745720"/>
          </a:xfrm>
        </p:spPr>
        <p:txBody>
          <a:bodyPr vert="horz" lIns="0" tIns="0" rIns="0" bIns="0" rtlCol="0">
            <a:noAutofit/>
          </a:bodyPr>
          <a:lstStyle>
            <a:lvl1pPr>
              <a:defRPr lang="en-US" dirty="0" smtClean="0"/>
            </a:lvl1pPr>
            <a:lvl2pPr>
              <a:defRPr lang="en-US" dirty="0" smtClean="0"/>
            </a:lvl2pPr>
            <a:lvl3pPr>
              <a:defRPr lang="en-US" sz="1867" dirty="0" smtClean="0"/>
            </a:lvl3pPr>
            <a:lvl4pPr>
              <a:defRPr lang="en-US" sz="1600" dirty="0" smtClean="0"/>
            </a:lvl4pPr>
            <a:lvl5pPr>
              <a:defRPr lang="en-US" sz="1600" dirty="0"/>
            </a:lvl5pPr>
          </a:lstStyle>
          <a:p>
            <a:pPr marR="0" lvl="0" fontAlgn="auto">
              <a:lnSpc>
                <a:spcPct val="100000"/>
              </a:lnSpc>
              <a:buClrTx/>
              <a:buSzTx/>
              <a:tabLst/>
            </a:pPr>
            <a:r>
              <a:rPr lang="en-US" dirty="0"/>
              <a:t>18pt Intel Clear body text</a:t>
            </a:r>
          </a:p>
          <a:p>
            <a:pPr marR="0" lvl="1" fontAlgn="auto">
              <a:lnSpc>
                <a:spcPct val="100000"/>
              </a:lnSpc>
              <a:spcAft>
                <a:spcPts val="0"/>
              </a:spcAft>
              <a:buClrTx/>
              <a:buSzTx/>
              <a:tabLst/>
            </a:pPr>
            <a:r>
              <a:rPr lang="en-US" dirty="0"/>
              <a:t>16pt Intel Clear bullet one</a:t>
            </a:r>
          </a:p>
          <a:p>
            <a:pPr lvl="2"/>
            <a:r>
              <a:rPr lang="en-US" dirty="0" err="1"/>
              <a:t>14pt</a:t>
            </a:r>
            <a:r>
              <a:rPr lang="en-US" dirty="0"/>
              <a:t> Intel Clear third level</a:t>
            </a:r>
          </a:p>
          <a:p>
            <a:pPr lvl="3"/>
            <a:r>
              <a:rPr lang="en-US" dirty="0" err="1"/>
              <a:t>12pt</a:t>
            </a:r>
            <a:r>
              <a:rPr lang="en-US" dirty="0"/>
              <a:t> Intel Clear fourth level</a:t>
            </a:r>
          </a:p>
          <a:p>
            <a:pPr lvl="4"/>
            <a:r>
              <a:rPr lang="en-US" dirty="0" err="1"/>
              <a:t>12pt</a:t>
            </a:r>
            <a:r>
              <a:rPr lang="en-US" dirty="0"/>
              <a:t> Intel Clear fifth level</a:t>
            </a:r>
          </a:p>
        </p:txBody>
      </p:sp>
      <p:sp>
        <p:nvSpPr>
          <p:cNvPr id="3" name="TextBox 2"/>
          <p:cNvSpPr txBox="1"/>
          <p:nvPr/>
        </p:nvSpPr>
        <p:spPr>
          <a:xfrm>
            <a:off x="1345983" y="6634394"/>
            <a:ext cx="184731" cy="297454"/>
          </a:xfrm>
          <a:prstGeom prst="rect">
            <a:avLst/>
          </a:prstGeom>
          <a:noFill/>
        </p:spPr>
        <p:txBody>
          <a:bodyPr wrap="none" rtlCol="0">
            <a:spAutoFit/>
          </a:bodyPr>
          <a:lstStyle/>
          <a:p>
            <a:endParaRPr lang="en-US" sz="1333" dirty="0">
              <a:solidFill>
                <a:schemeClr val="tx2"/>
              </a:solidFill>
              <a:cs typeface="Neo Sans Intel"/>
            </a:endParaRPr>
          </a:p>
        </p:txBody>
      </p:sp>
      <p:sp>
        <p:nvSpPr>
          <p:cNvPr id="10" name="Title 6"/>
          <p:cNvSpPr>
            <a:spLocks noGrp="1"/>
          </p:cNvSpPr>
          <p:nvPr>
            <p:ph type="title" hasCustomPrompt="1"/>
          </p:nvPr>
        </p:nvSpPr>
        <p:spPr>
          <a:xfrm>
            <a:off x="607484" y="411797"/>
            <a:ext cx="10972800" cy="1158240"/>
          </a:xfrm>
        </p:spPr>
        <p:txBody>
          <a:bodyPr/>
          <a:lstStyle>
            <a:lvl1pPr>
              <a:defRPr b="0" i="0" baseline="0">
                <a:solidFill>
                  <a:srgbClr val="003C71"/>
                </a:solidFill>
                <a:latin typeface="Intel Clear"/>
                <a:cs typeface="Intel Clear"/>
              </a:defRPr>
            </a:lvl1pPr>
          </a:lstStyle>
          <a:p>
            <a:r>
              <a:rPr lang="en-US" dirty="0"/>
              <a:t>28pt Intel Clear Headline</a:t>
            </a:r>
          </a:p>
        </p:txBody>
      </p:sp>
      <p:sp>
        <p:nvSpPr>
          <p:cNvPr id="8" name="Slide Number Placeholder 5"/>
          <p:cNvSpPr>
            <a:spLocks noGrp="1"/>
          </p:cNvSpPr>
          <p:nvPr>
            <p:ph type="sldNum" sz="quarter" idx="12"/>
          </p:nvPr>
        </p:nvSpPr>
        <p:spPr>
          <a:xfrm>
            <a:off x="9137672" y="6432516"/>
            <a:ext cx="2844800" cy="365125"/>
          </a:xfrm>
        </p:spPr>
        <p:txBody>
          <a:bodyPr/>
          <a:lstStyle/>
          <a:p>
            <a:fld id="{EB86A377-933F-4C68-9219-41E49202231E}" type="slidenum">
              <a:rPr lang="en-US" smtClean="0"/>
              <a:t>‹#›</a:t>
            </a:fld>
            <a:endParaRPr lang="en-US"/>
          </a:p>
        </p:txBody>
      </p:sp>
    </p:spTree>
    <p:extLst>
      <p:ext uri="{BB962C8B-B14F-4D97-AF65-F5344CB8AC3E}">
        <p14:creationId xmlns:p14="http://schemas.microsoft.com/office/powerpoint/2010/main" val="26231936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a:off x="-2116" y="6345936"/>
            <a:ext cx="12192000" cy="512064"/>
          </a:xfrm>
          <a:prstGeom prst="rect">
            <a:avLst/>
          </a:prstGeom>
          <a:gradFill flip="none" rotWithShape="1">
            <a:gsLst>
              <a:gs pos="0">
                <a:schemeClr val="tx2"/>
              </a:gs>
              <a:gs pos="50000">
                <a:schemeClr val="accent2"/>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pic>
        <p:nvPicPr>
          <p:cNvPr id="11" name="Picture 2" descr="\\.psf\Home\Desktop\Intel.png"/>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10986554" y="6440786"/>
            <a:ext cx="485781" cy="320175"/>
          </a:xfrm>
          <a:prstGeom prst="rect">
            <a:avLst/>
          </a:prstGeom>
          <a:noFill/>
          <a:extLst>
            <a:ext uri="{909E8E84-426E-40dd-AFC4-6F175D3DCCD1}">
              <a14:hiddenFill xmlns:a14="http://schemas.microsoft.com/office/drawing/2010/main" xmlns="">
                <a:solidFill>
                  <a:srgbClr val="FFFFFF"/>
                </a:solidFill>
              </a14:hiddenFill>
            </a:ext>
          </a:extLst>
        </p:spPr>
      </p:pic>
      <p:cxnSp>
        <p:nvCxnSpPr>
          <p:cNvPr id="12" name="Straight Connector 11"/>
          <p:cNvCxnSpPr/>
          <p:nvPr/>
        </p:nvCxnSpPr>
        <p:spPr>
          <a:xfrm>
            <a:off x="11624735" y="6432680"/>
            <a:ext cx="3175" cy="316992"/>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 name="Title Placeholder 1"/>
          <p:cNvSpPr>
            <a:spLocks noGrp="1"/>
          </p:cNvSpPr>
          <p:nvPr>
            <p:ph type="title"/>
          </p:nvPr>
        </p:nvSpPr>
        <p:spPr>
          <a:xfrm>
            <a:off x="607484" y="413507"/>
            <a:ext cx="10972800" cy="1158240"/>
          </a:xfrm>
          <a:prstGeom prst="rect">
            <a:avLst/>
          </a:prstGeom>
        </p:spPr>
        <p:txBody>
          <a:bodyPr vert="horz" lIns="0" tIns="0" rIns="0" bIns="0" rtlCol="0" anchor="t" anchorCtr="0">
            <a:noAutofit/>
          </a:bodyPr>
          <a:lstStyle/>
          <a:p>
            <a:r>
              <a:rPr lang="en-US" dirty="0"/>
              <a:t>28pt Intel Clear Headline</a:t>
            </a:r>
          </a:p>
        </p:txBody>
      </p:sp>
      <p:sp>
        <p:nvSpPr>
          <p:cNvPr id="3" name="Text Placeholder 2"/>
          <p:cNvSpPr>
            <a:spLocks noGrp="1"/>
          </p:cNvSpPr>
          <p:nvPr>
            <p:ph type="body" idx="1"/>
          </p:nvPr>
        </p:nvSpPr>
        <p:spPr>
          <a:xfrm>
            <a:off x="607484" y="1604434"/>
            <a:ext cx="10970683" cy="4567767"/>
          </a:xfrm>
          <a:prstGeom prst="rect">
            <a:avLst/>
          </a:prstGeom>
        </p:spPr>
        <p:txBody>
          <a:bodyPr vert="horz" lIns="0" tIns="0" rIns="0" bIns="0" rtlCol="0">
            <a:noAutofit/>
          </a:bodyPr>
          <a:lstStyle/>
          <a:p>
            <a:pPr lvl="0"/>
            <a:r>
              <a:rPr lang="en-US" dirty="0"/>
              <a:t>18pt Intel Clear body text</a:t>
            </a:r>
          </a:p>
          <a:p>
            <a:pPr lvl="1"/>
            <a:r>
              <a:rPr lang="en-US" dirty="0"/>
              <a:t>16pt Intel Clear bullet one</a:t>
            </a:r>
          </a:p>
          <a:p>
            <a:pPr lvl="2"/>
            <a:r>
              <a:rPr lang="en-US" dirty="0"/>
              <a:t>16pt Intel Clear sub-bullet</a:t>
            </a:r>
          </a:p>
          <a:p>
            <a:pPr lvl="3"/>
            <a:r>
              <a:rPr lang="en-US" dirty="0" err="1"/>
              <a:t>14pt</a:t>
            </a:r>
            <a:r>
              <a:rPr lang="en-US" dirty="0"/>
              <a:t> Intel Clear fourth level</a:t>
            </a:r>
          </a:p>
          <a:p>
            <a:pPr lvl="4"/>
            <a:r>
              <a:rPr lang="en-US" dirty="0" err="1"/>
              <a:t>14pt</a:t>
            </a:r>
            <a:r>
              <a:rPr lang="en-US" dirty="0"/>
              <a:t> Intel Clear fifth level</a:t>
            </a:r>
          </a:p>
        </p:txBody>
      </p:sp>
      <p:sp>
        <p:nvSpPr>
          <p:cNvPr id="6" name="Slide Number Placeholder 5"/>
          <p:cNvSpPr>
            <a:spLocks noGrp="1"/>
          </p:cNvSpPr>
          <p:nvPr>
            <p:ph type="sldNum" sz="quarter" idx="4"/>
          </p:nvPr>
        </p:nvSpPr>
        <p:spPr>
          <a:xfrm>
            <a:off x="9137672" y="6432516"/>
            <a:ext cx="2844800" cy="365125"/>
          </a:xfrm>
          <a:prstGeom prst="rect">
            <a:avLst/>
          </a:prstGeom>
        </p:spPr>
        <p:txBody>
          <a:bodyPr vert="horz" lIns="0" tIns="0" rIns="0" bIns="0" rtlCol="0" anchor="ctr"/>
          <a:lstStyle>
            <a:lvl1pPr algn="r">
              <a:defRPr sz="933">
                <a:solidFill>
                  <a:schemeClr val="bg1"/>
                </a:solidFill>
                <a:latin typeface="+mn-lt"/>
                <a:cs typeface="Intel Clear Light" panose="020B0404020203020204" pitchFamily="34" charset="0"/>
              </a:defRPr>
            </a:lvl1pPr>
          </a:lstStyle>
          <a:p>
            <a:fld id="{EB86A377-933F-4C68-9219-41E49202231E}" type="slidenum">
              <a:rPr lang="en-US" smtClean="0"/>
              <a:t>‹#›</a:t>
            </a:fld>
            <a:endParaRPr lang="en-US"/>
          </a:p>
        </p:txBody>
      </p:sp>
      <p:sp>
        <p:nvSpPr>
          <p:cNvPr id="13" name="TextBox 12"/>
          <p:cNvSpPr txBox="1"/>
          <p:nvPr/>
        </p:nvSpPr>
        <p:spPr>
          <a:xfrm>
            <a:off x="604245" y="6410721"/>
            <a:ext cx="4312359" cy="395104"/>
          </a:xfrm>
          <a:prstGeom prst="rect">
            <a:avLst/>
          </a:prstGeom>
          <a:noFill/>
        </p:spPr>
        <p:txBody>
          <a:bodyPr vert="horz" wrap="none" lIns="0" tIns="0" rIns="0" bIns="0" rtlCol="0" anchor="ctr">
            <a:noAutofit/>
          </a:bodyPr>
          <a:lstStyle/>
          <a:p>
            <a:r>
              <a:rPr lang="en-US" sz="933" b="1" dirty="0">
                <a:solidFill>
                  <a:schemeClr val="bg1"/>
                </a:solidFill>
              </a:rPr>
              <a:t>CORPORATE SERVICES</a:t>
            </a:r>
            <a:r>
              <a:rPr lang="en-US" sz="933" b="1" baseline="0" dirty="0">
                <a:solidFill>
                  <a:schemeClr val="bg1"/>
                </a:solidFill>
              </a:rPr>
              <a:t> </a:t>
            </a:r>
            <a:r>
              <a:rPr lang="en-US" sz="800" i="1" dirty="0">
                <a:solidFill>
                  <a:schemeClr val="bg1"/>
                </a:solidFill>
              </a:rPr>
              <a:t>Creating a better tomorrow for Intel</a:t>
            </a:r>
          </a:p>
        </p:txBody>
      </p:sp>
    </p:spTree>
    <p:extLst>
      <p:ext uri="{BB962C8B-B14F-4D97-AF65-F5344CB8AC3E}">
        <p14:creationId xmlns:p14="http://schemas.microsoft.com/office/powerpoint/2010/main" val="1736304086"/>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 id="2147483690" r:id="rId14"/>
    <p:sldLayoutId id="2147483691" r:id="rId15"/>
    <p:sldLayoutId id="2147483692" r:id="rId16"/>
    <p:sldLayoutId id="2147483693" r:id="rId17"/>
    <p:sldLayoutId id="2147483694" r:id="rId18"/>
    <p:sldLayoutId id="2147483695" r:id="rId19"/>
    <p:sldLayoutId id="2147483675" r:id="rId20"/>
  </p:sldLayoutIdLst>
  <p:txStyles>
    <p:titleStyle>
      <a:lvl1pPr algn="l" defTabSz="609585" rtl="0" eaLnBrk="1" latinLnBrk="0" hangingPunct="1">
        <a:lnSpc>
          <a:spcPct val="100000"/>
        </a:lnSpc>
        <a:spcBef>
          <a:spcPct val="0"/>
        </a:spcBef>
        <a:buNone/>
        <a:defRPr sz="3733" b="0" i="0" kern="1200" spc="0" baseline="0">
          <a:solidFill>
            <a:srgbClr val="003C71"/>
          </a:solidFill>
          <a:latin typeface="Intel Clear"/>
          <a:ea typeface="Intel Clear Light" panose="020B0404020203020204" pitchFamily="34" charset="0"/>
          <a:cs typeface="Intel Clear"/>
        </a:defRPr>
      </a:lvl1pPr>
    </p:titleStyle>
    <p:bodyStyle>
      <a:lvl1pPr marL="0" indent="0" algn="l" defTabSz="609585" rtl="0" eaLnBrk="1" latinLnBrk="0" hangingPunct="1">
        <a:spcBef>
          <a:spcPts val="1600"/>
        </a:spcBef>
        <a:spcAft>
          <a:spcPts val="0"/>
        </a:spcAft>
        <a:buFont typeface="Wingdings" panose="05000000000000000000" pitchFamily="2" charset="2"/>
        <a:buNone/>
        <a:defRPr sz="2400" b="0" kern="1200">
          <a:solidFill>
            <a:srgbClr val="0071C5"/>
          </a:solidFill>
          <a:latin typeface="+mn-lt"/>
          <a:ea typeface="+mn-ea"/>
          <a:cs typeface="Intel Clear" panose="020B0604020203020204" pitchFamily="34" charset="0"/>
        </a:defRPr>
      </a:lvl1pPr>
      <a:lvl2pPr marL="300559" indent="-300559" algn="l" defTabSz="609585" rtl="0" eaLnBrk="1" latinLnBrk="0" hangingPunct="1">
        <a:spcBef>
          <a:spcPts val="1600"/>
        </a:spcBef>
        <a:buFont typeface="Wingdings" charset="2"/>
        <a:buChar char="§"/>
        <a:defRPr sz="2133" kern="1200" baseline="0">
          <a:solidFill>
            <a:srgbClr val="003C71"/>
          </a:solidFill>
          <a:latin typeface="+mn-lt"/>
          <a:ea typeface="+mn-ea"/>
          <a:cs typeface="Intel Clear" panose="020B0604020203020204" pitchFamily="34" charset="0"/>
        </a:defRPr>
      </a:lvl2pPr>
      <a:lvl3pPr marL="761981" indent="-304792" algn="l" defTabSz="609585" rtl="0" eaLnBrk="1" latinLnBrk="0" hangingPunct="1">
        <a:spcBef>
          <a:spcPts val="1067"/>
        </a:spcBef>
        <a:buFont typeface="Intel Clear" panose="020B0604020203020204" pitchFamily="34" charset="0"/>
        <a:buChar char="–"/>
        <a:defRPr sz="2133" kern="1200">
          <a:solidFill>
            <a:srgbClr val="003C71"/>
          </a:solidFill>
          <a:latin typeface="+mn-lt"/>
          <a:ea typeface="+mn-ea"/>
          <a:cs typeface="Intel Clear" panose="020B0604020203020204" pitchFamily="34" charset="0"/>
        </a:defRPr>
      </a:lvl3pPr>
      <a:lvl4pPr marL="1293252" indent="-304792" algn="l" defTabSz="609585" rtl="0" eaLnBrk="1" latinLnBrk="0" hangingPunct="1">
        <a:spcBef>
          <a:spcPct val="20000"/>
        </a:spcBef>
        <a:buFont typeface="Arial"/>
        <a:buChar char="–"/>
        <a:defRPr sz="1867" kern="1200">
          <a:solidFill>
            <a:srgbClr val="003C71"/>
          </a:solidFill>
          <a:latin typeface="+mn-lt"/>
          <a:ea typeface="+mn-ea"/>
          <a:cs typeface="Intel Clear" panose="020B0604020203020204" pitchFamily="34" charset="0"/>
        </a:defRPr>
      </a:lvl4pPr>
      <a:lvl5pPr marL="1758907" indent="-304792" algn="l" defTabSz="609585" rtl="0" eaLnBrk="1" latinLnBrk="0" hangingPunct="1">
        <a:spcBef>
          <a:spcPct val="20000"/>
        </a:spcBef>
        <a:buFont typeface="Intel Clear" panose="020B0604020203020204" pitchFamily="34" charset="0"/>
        <a:buChar char="–"/>
        <a:defRPr sz="1867" kern="1200">
          <a:solidFill>
            <a:srgbClr val="003C71"/>
          </a:solidFill>
          <a:latin typeface="+mn-lt"/>
          <a:ea typeface="+mn-ea"/>
          <a:cs typeface="Intel Clear" panose="020B0604020203020204" pitchFamily="34" charset="0"/>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3.jpg"/><Relationship Id="rId1" Type="http://schemas.openxmlformats.org/officeDocument/2006/relationships/slideLayout" Target="../slideLayouts/slideLayout15.xml"/><Relationship Id="rId4" Type="http://schemas.openxmlformats.org/officeDocument/2006/relationships/image" Target="../media/image200.png"/></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6.xml"/><Relationship Id="rId1" Type="http://schemas.openxmlformats.org/officeDocument/2006/relationships/vmlDrawing" Target="../drawings/vmlDrawing1.vml"/><Relationship Id="rId5" Type="http://schemas.openxmlformats.org/officeDocument/2006/relationships/image" Target="../media/image12.emf"/><Relationship Id="rId4" Type="http://schemas.openxmlformats.org/officeDocument/2006/relationships/oleObject" Target="file:///C:\Users\jakerdav\Desktop\Presentation\Classic%20IWW.vsdx"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4.jpeg"/><Relationship Id="rId7" Type="http://schemas.openxmlformats.org/officeDocument/2006/relationships/image" Target="../media/image18.jpg"/><Relationship Id="rId2" Type="http://schemas.openxmlformats.org/officeDocument/2006/relationships/image" Target="../media/image13.jpeg"/><Relationship Id="rId1" Type="http://schemas.openxmlformats.org/officeDocument/2006/relationships/slideLayout" Target="../slideLayouts/slideLayout15.xml"/><Relationship Id="rId6" Type="http://schemas.openxmlformats.org/officeDocument/2006/relationships/image" Target="../media/image17.jpg"/><Relationship Id="rId5" Type="http://schemas.openxmlformats.org/officeDocument/2006/relationships/image" Target="../media/image16.jpeg"/><Relationship Id="rId4" Type="http://schemas.openxmlformats.org/officeDocument/2006/relationships/image" Target="../media/image15.jpg"/></Relationships>
</file>

<file path=ppt/slides/_rels/slide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15.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22.pn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png"/></Relationships>
</file>

<file path=ppt/slides/_rels/slide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15.xml"/><Relationship Id="rId4" Type="http://schemas.openxmlformats.org/officeDocument/2006/relationships/image" Target="../media/image30.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6.xml"/><Relationship Id="rId1" Type="http://schemas.openxmlformats.org/officeDocument/2006/relationships/vmlDrawing" Target="../drawings/vmlDrawing2.vml"/><Relationship Id="rId5" Type="http://schemas.openxmlformats.org/officeDocument/2006/relationships/image" Target="../media/image31.emf"/><Relationship Id="rId4" Type="http://schemas.openxmlformats.org/officeDocument/2006/relationships/oleObject" Target="file:///C:\Users\jakerdav\Desktop\Presentation\New%20IWW.vsdx"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683042" y="336885"/>
            <a:ext cx="8554453" cy="1780673"/>
          </a:xfrm>
        </p:spPr>
        <p:txBody>
          <a:bodyPr/>
          <a:lstStyle/>
          <a:p>
            <a:pPr algn="r"/>
            <a:r>
              <a:rPr lang="en-US" sz="7200" b="1" dirty="0"/>
              <a:t>Industrial Wastewater Treatment Technologies</a:t>
            </a:r>
            <a:endParaRPr lang="en-US" sz="7200" dirty="0"/>
          </a:p>
        </p:txBody>
      </p:sp>
      <p:sp>
        <p:nvSpPr>
          <p:cNvPr id="3" name="Subtitle 2"/>
          <p:cNvSpPr>
            <a:spLocks noGrp="1"/>
          </p:cNvSpPr>
          <p:nvPr>
            <p:ph type="subTitle" idx="1"/>
          </p:nvPr>
        </p:nvSpPr>
        <p:spPr>
          <a:xfrm>
            <a:off x="2322576" y="2310071"/>
            <a:ext cx="8914919" cy="1094873"/>
          </a:xfrm>
        </p:spPr>
        <p:txBody>
          <a:bodyPr/>
          <a:lstStyle/>
          <a:p>
            <a:pPr>
              <a:spcBef>
                <a:spcPts val="0"/>
              </a:spcBef>
            </a:pPr>
            <a:r>
              <a:rPr lang="en-US" dirty="0" smtClean="0"/>
              <a:t>Dr. Jake Davis 		</a:t>
            </a:r>
          </a:p>
          <a:p>
            <a:pPr>
              <a:spcBef>
                <a:spcPts val="0"/>
              </a:spcBef>
            </a:pPr>
            <a:r>
              <a:rPr lang="en-US" dirty="0" smtClean="0"/>
              <a:t>Intel Ocotillo Infrastructure Engineer </a:t>
            </a:r>
          </a:p>
          <a:p>
            <a:pPr>
              <a:spcBef>
                <a:spcPts val="0"/>
              </a:spcBef>
            </a:pPr>
            <a:r>
              <a:rPr lang="en-US" b="1" dirty="0"/>
              <a:t>Arizona Environmental Strategic </a:t>
            </a:r>
            <a:r>
              <a:rPr lang="en-US" b="1" dirty="0" smtClean="0"/>
              <a:t>Alliance</a:t>
            </a:r>
            <a:r>
              <a:rPr lang="en-US" dirty="0" smtClean="0"/>
              <a:t> </a:t>
            </a:r>
            <a:r>
              <a:rPr lang="en-US" i="1" dirty="0" smtClean="0"/>
              <a:t>Oct 2019</a:t>
            </a:r>
            <a:endParaRPr lang="en-US" i="1" dirty="0"/>
          </a:p>
          <a:p>
            <a:pPr>
              <a:spcBef>
                <a:spcPts val="0"/>
              </a:spcBef>
            </a:pPr>
            <a:endParaRPr lang="en-US" dirty="0" smtClean="0"/>
          </a:p>
        </p:txBody>
      </p:sp>
      <p:grpSp>
        <p:nvGrpSpPr>
          <p:cNvPr id="8" name="Group 7"/>
          <p:cNvGrpSpPr/>
          <p:nvPr/>
        </p:nvGrpSpPr>
        <p:grpSpPr>
          <a:xfrm>
            <a:off x="0" y="3727631"/>
            <a:ext cx="12178192" cy="2166199"/>
            <a:chOff x="0" y="3727631"/>
            <a:chExt cx="12178192" cy="2166199"/>
          </a:xfrm>
        </p:grpSpPr>
        <p:pic>
          <p:nvPicPr>
            <p:cNvPr id="5" name="Picture 4"/>
            <p:cNvPicPr>
              <a:picLocks noChangeAspect="1"/>
            </p:cNvPicPr>
            <p:nvPr/>
          </p:nvPicPr>
          <p:blipFill rotWithShape="1">
            <a:blip r:embed="rId3"/>
            <a:srcRect l="32615" r="1689"/>
            <a:stretch/>
          </p:blipFill>
          <p:spPr>
            <a:xfrm>
              <a:off x="8055722" y="3727632"/>
              <a:ext cx="4122470" cy="2165760"/>
            </a:xfrm>
            <a:prstGeom prst="rect">
              <a:avLst/>
            </a:prstGeom>
          </p:spPr>
        </p:pic>
        <p:pic>
          <p:nvPicPr>
            <p:cNvPr id="6" name="Picture 5"/>
            <p:cNvPicPr>
              <a:picLocks noChangeAspect="1"/>
            </p:cNvPicPr>
            <p:nvPr/>
          </p:nvPicPr>
          <p:blipFill rotWithShape="1">
            <a:blip r:embed="rId4"/>
            <a:srcRect t="20841"/>
            <a:stretch/>
          </p:blipFill>
          <p:spPr>
            <a:xfrm>
              <a:off x="0" y="3727631"/>
              <a:ext cx="4102768" cy="2166199"/>
            </a:xfrm>
            <a:prstGeom prst="rect">
              <a:avLst/>
            </a:prstGeom>
          </p:spPr>
        </p:pic>
        <p:pic>
          <p:nvPicPr>
            <p:cNvPr id="4" name="Picture 3"/>
            <p:cNvPicPr>
              <a:picLocks noChangeAspect="1"/>
            </p:cNvPicPr>
            <p:nvPr/>
          </p:nvPicPr>
          <p:blipFill rotWithShape="1">
            <a:blip r:embed="rId5"/>
            <a:srcRect b="21348"/>
            <a:stretch/>
          </p:blipFill>
          <p:spPr>
            <a:xfrm>
              <a:off x="3965740" y="3727631"/>
              <a:ext cx="4127560" cy="2165761"/>
            </a:xfrm>
            <a:prstGeom prst="rect">
              <a:avLst/>
            </a:prstGeom>
          </p:spPr>
        </p:pic>
      </p:grpSp>
    </p:spTree>
    <p:extLst>
      <p:ext uri="{BB962C8B-B14F-4D97-AF65-F5344CB8AC3E}">
        <p14:creationId xmlns:p14="http://schemas.microsoft.com/office/powerpoint/2010/main" val="204709565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4684" y="2076751"/>
            <a:ext cx="10058400" cy="4191000"/>
          </a:xfrm>
          <a:prstGeom prst="rect">
            <a:avLst/>
          </a:prstGeom>
          <a:solidFill>
            <a:schemeClr val="bg2">
              <a:lumMod val="20000"/>
              <a:lumOff val="80000"/>
            </a:schemeClr>
          </a:solidFill>
        </p:spPr>
      </p:pic>
      <p:sp>
        <p:nvSpPr>
          <p:cNvPr id="3" name="Title 2"/>
          <p:cNvSpPr>
            <a:spLocks noGrp="1"/>
          </p:cNvSpPr>
          <p:nvPr>
            <p:ph type="title"/>
          </p:nvPr>
        </p:nvSpPr>
        <p:spPr/>
        <p:txBody>
          <a:bodyPr/>
          <a:lstStyle/>
          <a:p>
            <a:r>
              <a:rPr lang="en-US" dirty="0" smtClean="0"/>
              <a:t>Industry in arid climates </a:t>
            </a:r>
            <a:r>
              <a:rPr lang="en-US" dirty="0" smtClean="0"/>
              <a:t>will begin to assess </a:t>
            </a:r>
            <a:r>
              <a:rPr lang="en-US" dirty="0" smtClean="0"/>
              <a:t>wastewater </a:t>
            </a:r>
            <a:r>
              <a:rPr lang="en-US" dirty="0" smtClean="0"/>
              <a:t>treatment efficiency in a new way</a:t>
            </a:r>
            <a:endParaRPr lang="en-US" dirty="0"/>
          </a:p>
        </p:txBody>
      </p:sp>
      <mc:AlternateContent xmlns:mc="http://schemas.openxmlformats.org/markup-compatibility/2006" xmlns:a14="http://schemas.microsoft.com/office/drawing/2010/main">
        <mc:Choice Requires="a14">
          <p:sp>
            <p:nvSpPr>
              <p:cNvPr id="4" name="TextBox 3"/>
              <p:cNvSpPr txBox="1"/>
              <p:nvPr/>
            </p:nvSpPr>
            <p:spPr>
              <a:xfrm>
                <a:off x="4691078" y="3980498"/>
                <a:ext cx="6304355" cy="927709"/>
              </a:xfrm>
              <a:prstGeom prst="rect">
                <a:avLst/>
              </a:prstGeom>
              <a:solidFill>
                <a:schemeClr val="bg2">
                  <a:lumMod val="20000"/>
                  <a:lumOff val="80000"/>
                </a:schemeClr>
              </a:solidFill>
            </p:spPr>
            <p:txBody>
              <a:bodyPr vert="horz" wrap="none" lIns="0" tIns="0" rIns="0" bIns="0" rtlCol="0">
                <a:noAutofit/>
              </a:bodyPr>
              <a:lstStyle/>
              <a:p>
                <a:pPr/>
                <a14:m>
                  <m:oMathPara xmlns:m="http://schemas.openxmlformats.org/officeDocument/2006/math">
                    <m:oMathParaPr>
                      <m:jc m:val="centerGroup"/>
                    </m:oMathParaPr>
                    <m:oMath xmlns:m="http://schemas.openxmlformats.org/officeDocument/2006/math">
                      <m:r>
                        <m:rPr>
                          <m:sty m:val="p"/>
                        </m:rPr>
                        <a:rPr lang="en-US" sz="2800" b="0" i="0" smtClean="0">
                          <a:solidFill>
                            <a:srgbClr val="003C71"/>
                          </a:solidFill>
                          <a:latin typeface="Cambria Math" panose="02040503050406030204" pitchFamily="18" charset="0"/>
                        </a:rPr>
                        <m:t>Δ</m:t>
                      </m:r>
                      <m:sSub>
                        <m:sSubPr>
                          <m:ctrlPr>
                            <a:rPr lang="en-US" sz="2800" b="0" i="1" smtClean="0">
                              <a:solidFill>
                                <a:srgbClr val="003C71"/>
                              </a:solidFill>
                              <a:latin typeface="Cambria Math" panose="02040503050406030204" pitchFamily="18" charset="0"/>
                            </a:rPr>
                          </m:ctrlPr>
                        </m:sSubPr>
                        <m:e>
                          <m:r>
                            <a:rPr lang="en-US" sz="2800" b="0" i="1" smtClean="0">
                              <a:solidFill>
                                <a:srgbClr val="003C71"/>
                              </a:solidFill>
                              <a:latin typeface="Cambria Math" panose="02040503050406030204" pitchFamily="18" charset="0"/>
                            </a:rPr>
                            <m:t>𝑆</m:t>
                          </m:r>
                        </m:e>
                        <m:sub>
                          <m:r>
                            <a:rPr lang="en-US" sz="2800" b="0" i="1" smtClean="0">
                              <a:solidFill>
                                <a:srgbClr val="003C71"/>
                              </a:solidFill>
                              <a:latin typeface="Cambria Math" panose="02040503050406030204" pitchFamily="18" charset="0"/>
                            </a:rPr>
                            <m:t>𝑠𝑦𝑠</m:t>
                          </m:r>
                        </m:sub>
                      </m:sSub>
                      <m:r>
                        <a:rPr lang="en-US" sz="2800" b="0" i="1" smtClean="0">
                          <a:solidFill>
                            <a:srgbClr val="003C71"/>
                          </a:solidFill>
                          <a:latin typeface="Cambria Math" panose="02040503050406030204" pitchFamily="18" charset="0"/>
                        </a:rPr>
                        <m:t>=</m:t>
                      </m:r>
                      <m:f>
                        <m:fPr>
                          <m:ctrlPr>
                            <a:rPr lang="en-US" sz="2800" b="0" i="1" smtClean="0">
                              <a:solidFill>
                                <a:srgbClr val="003C71"/>
                              </a:solidFill>
                              <a:latin typeface="Cambria Math" panose="02040503050406030204" pitchFamily="18" charset="0"/>
                            </a:rPr>
                          </m:ctrlPr>
                        </m:fPr>
                        <m:num>
                          <m:r>
                            <a:rPr lang="en-US" sz="2800" b="0" i="1" smtClean="0">
                              <a:solidFill>
                                <a:srgbClr val="003C71"/>
                              </a:solidFill>
                              <a:latin typeface="Cambria Math" panose="02040503050406030204" pitchFamily="18" charset="0"/>
                            </a:rPr>
                            <m:t>𝑄</m:t>
                          </m:r>
                        </m:num>
                        <m:den>
                          <m:r>
                            <a:rPr lang="en-US" sz="2800" b="0" i="1" smtClean="0">
                              <a:solidFill>
                                <a:srgbClr val="003C71"/>
                              </a:solidFill>
                              <a:latin typeface="Cambria Math" panose="02040503050406030204" pitchFamily="18" charset="0"/>
                            </a:rPr>
                            <m:t>𝑇</m:t>
                          </m:r>
                        </m:den>
                      </m:f>
                      <m:r>
                        <a:rPr lang="en-US" sz="2800" i="1">
                          <a:solidFill>
                            <a:srgbClr val="003C71"/>
                          </a:solidFill>
                          <a:latin typeface="Cambria Math" panose="02040503050406030204" pitchFamily="18" charset="0"/>
                        </a:rPr>
                        <m:t>&gt;0 ∀</m:t>
                      </m:r>
                      <m:r>
                        <a:rPr lang="en-US" sz="2800" b="0" i="1" smtClean="0">
                          <a:solidFill>
                            <a:srgbClr val="003C71"/>
                          </a:solidFill>
                          <a:latin typeface="Cambria Math" panose="02040503050406030204" pitchFamily="18" charset="0"/>
                        </a:rPr>
                        <m:t> </m:t>
                      </m:r>
                      <m:r>
                        <a:rPr lang="en-US" sz="2800" i="1">
                          <a:solidFill>
                            <a:srgbClr val="003C71"/>
                          </a:solidFill>
                          <a:latin typeface="Cambria Math" panose="02040503050406030204" pitchFamily="18" charset="0"/>
                        </a:rPr>
                        <m:t>𝑖𝑟𝑟𝑒𝑣𝑒𝑟𝑠𝑖𝑏𝑙𝑒</m:t>
                      </m:r>
                      <m:r>
                        <a:rPr lang="en-US" sz="2800" b="0" i="1" smtClean="0">
                          <a:solidFill>
                            <a:srgbClr val="003C71"/>
                          </a:solidFill>
                          <a:latin typeface="Cambria Math" panose="02040503050406030204" pitchFamily="18" charset="0"/>
                        </a:rPr>
                        <m:t> </m:t>
                      </m:r>
                      <m:r>
                        <a:rPr lang="en-US" sz="2800" i="1">
                          <a:solidFill>
                            <a:srgbClr val="003C71"/>
                          </a:solidFill>
                          <a:latin typeface="Cambria Math" panose="02040503050406030204" pitchFamily="18" charset="0"/>
                        </a:rPr>
                        <m:t>𝑝𝑟𝑜𝑐𝑒𝑠𝑠𝑒𝑠</m:t>
                      </m:r>
                    </m:oMath>
                  </m:oMathPara>
                </a14:m>
                <a:endParaRPr lang="en-US" sz="2800" dirty="0" smtClean="0">
                  <a:solidFill>
                    <a:srgbClr val="003C71"/>
                  </a:solidFill>
                </a:endParaRPr>
              </a:p>
            </p:txBody>
          </p:sp>
        </mc:Choice>
        <mc:Fallback xmlns="">
          <p:sp>
            <p:nvSpPr>
              <p:cNvPr id="4" name="TextBox 3"/>
              <p:cNvSpPr txBox="1">
                <a:spLocks noRot="1" noChangeAspect="1" noMove="1" noResize="1" noEditPoints="1" noAdjustHandles="1" noChangeArrowheads="1" noChangeShapeType="1" noTextEdit="1"/>
              </p:cNvSpPr>
              <p:nvPr/>
            </p:nvSpPr>
            <p:spPr>
              <a:xfrm>
                <a:off x="4691078" y="3980498"/>
                <a:ext cx="6304355" cy="927709"/>
              </a:xfrm>
              <a:prstGeom prst="rect">
                <a:avLst/>
              </a:prstGeom>
              <a:blipFill rotWithShape="0">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ectangle 4"/>
              <p:cNvSpPr/>
              <p:nvPr/>
            </p:nvSpPr>
            <p:spPr>
              <a:xfrm>
                <a:off x="8735904" y="2535829"/>
                <a:ext cx="2259529" cy="985591"/>
              </a:xfrm>
              <a:prstGeom prst="rect">
                <a:avLst/>
              </a:prstGeom>
              <a:solidFill>
                <a:schemeClr val="bg2">
                  <a:lumMod val="20000"/>
                  <a:lumOff val="80000"/>
                </a:schemeClr>
              </a:solidFill>
            </p:spPr>
            <p:txBody>
              <a:bodyPr wrap="none">
                <a:spAutoFit/>
              </a:bodyPr>
              <a:lstStyle/>
              <a:p>
                <a:pPr/>
                <a14:m>
                  <m:oMathPara xmlns:m="http://schemas.openxmlformats.org/officeDocument/2006/math">
                    <m:oMathParaPr>
                      <m:jc m:val="centerGroup"/>
                    </m:oMathParaPr>
                    <m:oMath xmlns:m="http://schemas.openxmlformats.org/officeDocument/2006/math">
                      <m:r>
                        <a:rPr lang="en-US" sz="2800" i="1" smtClean="0">
                          <a:solidFill>
                            <a:srgbClr val="003C71"/>
                          </a:solidFill>
                          <a:latin typeface="Cambria Math" panose="02040503050406030204" pitchFamily="18" charset="0"/>
                        </a:rPr>
                        <m:t>𝜂</m:t>
                      </m:r>
                      <m:r>
                        <a:rPr lang="en-US" sz="2800" i="1" smtClean="0">
                          <a:solidFill>
                            <a:srgbClr val="003C71"/>
                          </a:solidFill>
                          <a:latin typeface="Cambria Math" panose="02040503050406030204" pitchFamily="18" charset="0"/>
                        </a:rPr>
                        <m:t>=</m:t>
                      </m:r>
                      <m:f>
                        <m:fPr>
                          <m:ctrlPr>
                            <a:rPr lang="en-US" sz="2800" i="1">
                              <a:solidFill>
                                <a:srgbClr val="003C71"/>
                              </a:solidFill>
                              <a:latin typeface="Cambria Math" panose="02040503050406030204" pitchFamily="18" charset="0"/>
                            </a:rPr>
                          </m:ctrlPr>
                        </m:fPr>
                        <m:num>
                          <m:sSub>
                            <m:sSubPr>
                              <m:ctrlPr>
                                <a:rPr lang="en-US" sz="2800" i="1">
                                  <a:solidFill>
                                    <a:srgbClr val="003C71"/>
                                  </a:solidFill>
                                  <a:latin typeface="Cambria Math" panose="02040503050406030204" pitchFamily="18" charset="0"/>
                                </a:rPr>
                              </m:ctrlPr>
                            </m:sSubPr>
                            <m:e>
                              <m:r>
                                <a:rPr lang="en-US" sz="2800" i="1">
                                  <a:solidFill>
                                    <a:srgbClr val="003C71"/>
                                  </a:solidFill>
                                  <a:latin typeface="Cambria Math" panose="02040503050406030204" pitchFamily="18" charset="0"/>
                                </a:rPr>
                                <m:t>𝑄</m:t>
                              </m:r>
                            </m:e>
                            <m:sub>
                              <m:r>
                                <a:rPr lang="en-US" sz="2800" i="1">
                                  <a:solidFill>
                                    <a:srgbClr val="003C71"/>
                                  </a:solidFill>
                                  <a:latin typeface="Cambria Math" panose="02040503050406030204" pitchFamily="18" charset="0"/>
                                </a:rPr>
                                <m:t>𝐸𝑣𝑎𝑝</m:t>
                              </m:r>
                            </m:sub>
                          </m:sSub>
                        </m:num>
                        <m:den>
                          <m:sSub>
                            <m:sSubPr>
                              <m:ctrlPr>
                                <a:rPr lang="en-US" sz="2800" i="1">
                                  <a:solidFill>
                                    <a:srgbClr val="003C71"/>
                                  </a:solidFill>
                                  <a:latin typeface="Cambria Math" panose="02040503050406030204" pitchFamily="18" charset="0"/>
                                </a:rPr>
                              </m:ctrlPr>
                            </m:sSubPr>
                            <m:e>
                              <m:r>
                                <a:rPr lang="en-US" sz="2800" i="1">
                                  <a:solidFill>
                                    <a:srgbClr val="003C71"/>
                                  </a:solidFill>
                                  <a:latin typeface="Cambria Math" panose="02040503050406030204" pitchFamily="18" charset="0"/>
                                </a:rPr>
                                <m:t>𝑄</m:t>
                              </m:r>
                            </m:e>
                            <m:sub>
                              <m:r>
                                <a:rPr lang="en-US" sz="2800" b="0" i="1" smtClean="0">
                                  <a:solidFill>
                                    <a:srgbClr val="003C71"/>
                                  </a:solidFill>
                                  <a:latin typeface="Cambria Math" panose="02040503050406030204" pitchFamily="18" charset="0"/>
                                </a:rPr>
                                <m:t>𝐷</m:t>
                              </m:r>
                              <m:r>
                                <a:rPr lang="en-US" sz="2800" i="1">
                                  <a:solidFill>
                                    <a:srgbClr val="003C71"/>
                                  </a:solidFill>
                                  <a:latin typeface="Cambria Math" panose="02040503050406030204" pitchFamily="18" charset="0"/>
                                </a:rPr>
                                <m:t>𝑒𝑚𝑎𝑛𝑑</m:t>
                              </m:r>
                            </m:sub>
                          </m:sSub>
                        </m:den>
                      </m:f>
                    </m:oMath>
                  </m:oMathPara>
                </a14:m>
                <a:endParaRPr lang="en-US" sz="2800" i="1" dirty="0">
                  <a:solidFill>
                    <a:srgbClr val="003C71"/>
                  </a:solidFill>
                  <a:latin typeface="Cambria Math" panose="02040503050406030204" pitchFamily="18"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8735904" y="2535829"/>
                <a:ext cx="2259529" cy="985591"/>
              </a:xfrm>
              <a:prstGeom prst="rect">
                <a:avLst/>
              </a:prstGeom>
              <a:blipFill rotWithShape="0">
                <a:blip r:embed="rId4"/>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91847486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b="21348"/>
          <a:stretch/>
        </p:blipFill>
        <p:spPr>
          <a:xfrm>
            <a:off x="-6802" y="1"/>
            <a:ext cx="12198802" cy="6400800"/>
          </a:xfrm>
          <a:prstGeom prst="rect">
            <a:avLst/>
          </a:prstGeom>
        </p:spPr>
      </p:pic>
      <p:sp>
        <p:nvSpPr>
          <p:cNvPr id="2" name="Title 1"/>
          <p:cNvSpPr>
            <a:spLocks noGrp="1"/>
          </p:cNvSpPr>
          <p:nvPr>
            <p:ph type="title"/>
          </p:nvPr>
        </p:nvSpPr>
        <p:spPr>
          <a:xfrm>
            <a:off x="4584032" y="255380"/>
            <a:ext cx="7405330" cy="1148904"/>
          </a:xfrm>
          <a:solidFill>
            <a:schemeClr val="bg1">
              <a:alpha val="33000"/>
            </a:schemeClr>
          </a:solidFill>
        </p:spPr>
        <p:txBody>
          <a:bodyPr>
            <a:spAutoFit/>
          </a:bodyPr>
          <a:lstStyle/>
          <a:p>
            <a:r>
              <a:rPr lang="en-US" dirty="0" smtClean="0"/>
              <a:t>Our community supports Intel, and Intel supports our community</a:t>
            </a:r>
            <a:endParaRPr lang="en-US" dirty="0"/>
          </a:p>
        </p:txBody>
      </p:sp>
    </p:spTree>
    <p:extLst>
      <p:ext uri="{BB962C8B-B14F-4D97-AF65-F5344CB8AC3E}">
        <p14:creationId xmlns:p14="http://schemas.microsoft.com/office/powerpoint/2010/main" val="178565063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3"/>
          <a:srcRect b="22338"/>
          <a:stretch/>
        </p:blipFill>
        <p:spPr>
          <a:xfrm>
            <a:off x="-2005" y="1"/>
            <a:ext cx="12194005" cy="6316578"/>
          </a:xfrm>
          <a:prstGeom prst="rect">
            <a:avLst/>
          </a:prstGeom>
        </p:spPr>
      </p:pic>
      <p:sp>
        <p:nvSpPr>
          <p:cNvPr id="11" name="Rectangle 10"/>
          <p:cNvSpPr/>
          <p:nvPr/>
        </p:nvSpPr>
        <p:spPr>
          <a:xfrm>
            <a:off x="662098" y="548986"/>
            <a:ext cx="5432899" cy="923330"/>
          </a:xfrm>
          <a:prstGeom prst="rect">
            <a:avLst/>
          </a:prstGeom>
          <a:noFill/>
        </p:spPr>
        <p:txBody>
          <a:bodyPr wrap="none" lIns="91440" tIns="45720" rIns="91440" bIns="45720">
            <a:spAutoFit/>
          </a:bodyPr>
          <a:lstStyle/>
          <a:p>
            <a:pPr algn="ctr"/>
            <a:r>
              <a:rPr lang="en-US" sz="5400" b="1" cap="none" spc="0" dirty="0" smtClean="0">
                <a:ln w="22225">
                  <a:solidFill>
                    <a:schemeClr val="bg1"/>
                  </a:solidFill>
                  <a:prstDash val="solid"/>
                </a:ln>
                <a:solidFill>
                  <a:srgbClr val="002060"/>
                </a:solidFill>
                <a:effectLst/>
              </a:rPr>
              <a:t>Mutual Benefits </a:t>
            </a:r>
            <a:endParaRPr lang="en-US" sz="5400" b="1" cap="none" spc="0" dirty="0">
              <a:ln w="22225">
                <a:solidFill>
                  <a:schemeClr val="bg1"/>
                </a:solidFill>
                <a:prstDash val="solid"/>
              </a:ln>
              <a:solidFill>
                <a:srgbClr val="002060"/>
              </a:solidFill>
              <a:effectLst/>
            </a:endParaRPr>
          </a:p>
        </p:txBody>
      </p:sp>
    </p:spTree>
    <p:extLst>
      <p:ext uri="{BB962C8B-B14F-4D97-AF65-F5344CB8AC3E}">
        <p14:creationId xmlns:p14="http://schemas.microsoft.com/office/powerpoint/2010/main" val="62650217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Questions?</a:t>
            </a:r>
            <a:endParaRPr lang="en-US" dirty="0"/>
          </a:p>
        </p:txBody>
      </p:sp>
    </p:spTree>
    <p:extLst>
      <p:ext uri="{BB962C8B-B14F-4D97-AF65-F5344CB8AC3E}">
        <p14:creationId xmlns:p14="http://schemas.microsoft.com/office/powerpoint/2010/main" val="284376994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Wastewater treatment</a:t>
            </a:r>
            <a:endParaRPr lang="en-US" dirty="0"/>
          </a:p>
        </p:txBody>
      </p:sp>
      <p:sp>
        <p:nvSpPr>
          <p:cNvPr id="4" name="Content Placeholder 3"/>
          <p:cNvSpPr>
            <a:spLocks noGrp="1"/>
          </p:cNvSpPr>
          <p:nvPr>
            <p:ph sz="half" idx="1"/>
          </p:nvPr>
        </p:nvSpPr>
        <p:spPr>
          <a:xfrm>
            <a:off x="607485" y="1398692"/>
            <a:ext cx="5342467" cy="4567767"/>
          </a:xfrm>
        </p:spPr>
        <p:txBody>
          <a:bodyPr/>
          <a:lstStyle/>
          <a:p>
            <a:r>
              <a:rPr lang="en-US" dirty="0"/>
              <a:t>Wastewater treatment is a process used to remove contaminants from wastewater or sewage and convert it into an effluent that can be returned to the water cycle with minimum impact on the environment, or directly reused</a:t>
            </a:r>
          </a:p>
          <a:p>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76822" y="973137"/>
            <a:ext cx="4762500" cy="3171825"/>
          </a:xfrm>
          <a:prstGeom prst="rect">
            <a:avLst/>
          </a:prstGeom>
        </p:spPr>
      </p:pic>
      <p:sp>
        <p:nvSpPr>
          <p:cNvPr id="2" name="TextBox 1"/>
          <p:cNvSpPr txBox="1"/>
          <p:nvPr/>
        </p:nvSpPr>
        <p:spPr>
          <a:xfrm>
            <a:off x="6443061" y="4453673"/>
            <a:ext cx="807913" cy="738664"/>
          </a:xfrm>
          <a:prstGeom prst="rect">
            <a:avLst/>
          </a:prstGeom>
          <a:solidFill>
            <a:schemeClr val="bg2">
              <a:lumMod val="20000"/>
              <a:lumOff val="80000"/>
            </a:schemeClr>
          </a:solidFill>
        </p:spPr>
        <p:txBody>
          <a:bodyPr vert="horz" wrap="none" lIns="0" tIns="0" rIns="0" bIns="0" rtlCol="0">
            <a:spAutoFit/>
          </a:bodyPr>
          <a:lstStyle/>
          <a:p>
            <a:r>
              <a:rPr lang="en-US" sz="4800" dirty="0" smtClean="0">
                <a:solidFill>
                  <a:schemeClr val="accent1">
                    <a:lumMod val="75000"/>
                  </a:schemeClr>
                </a:solidFill>
              </a:rPr>
              <a:t>TN</a:t>
            </a:r>
          </a:p>
        </p:txBody>
      </p:sp>
      <p:sp>
        <p:nvSpPr>
          <p:cNvPr id="6" name="TextBox 5"/>
          <p:cNvSpPr txBox="1"/>
          <p:nvPr/>
        </p:nvSpPr>
        <p:spPr>
          <a:xfrm>
            <a:off x="8100109" y="4451295"/>
            <a:ext cx="1285608" cy="738664"/>
          </a:xfrm>
          <a:prstGeom prst="rect">
            <a:avLst/>
          </a:prstGeom>
          <a:solidFill>
            <a:schemeClr val="bg2">
              <a:lumMod val="20000"/>
              <a:lumOff val="80000"/>
            </a:schemeClr>
          </a:solidFill>
        </p:spPr>
        <p:txBody>
          <a:bodyPr vert="horz" wrap="none" lIns="0" tIns="0" rIns="0" bIns="0" rtlCol="0">
            <a:spAutoFit/>
          </a:bodyPr>
          <a:lstStyle/>
          <a:p>
            <a:r>
              <a:rPr lang="en-US" sz="4800" dirty="0" smtClean="0">
                <a:solidFill>
                  <a:schemeClr val="accent1">
                    <a:lumMod val="75000"/>
                  </a:schemeClr>
                </a:solidFill>
              </a:rPr>
              <a:t>COD</a:t>
            </a:r>
          </a:p>
        </p:txBody>
      </p:sp>
      <p:sp>
        <p:nvSpPr>
          <p:cNvPr id="7" name="TextBox 6"/>
          <p:cNvSpPr txBox="1"/>
          <p:nvPr/>
        </p:nvSpPr>
        <p:spPr>
          <a:xfrm>
            <a:off x="10234852" y="4454674"/>
            <a:ext cx="1104470" cy="738664"/>
          </a:xfrm>
          <a:prstGeom prst="rect">
            <a:avLst/>
          </a:prstGeom>
          <a:solidFill>
            <a:schemeClr val="bg2">
              <a:lumMod val="20000"/>
              <a:lumOff val="80000"/>
            </a:schemeClr>
          </a:solidFill>
        </p:spPr>
        <p:txBody>
          <a:bodyPr vert="horz" wrap="none" lIns="0" tIns="0" rIns="0" bIns="0" rtlCol="0">
            <a:spAutoFit/>
          </a:bodyPr>
          <a:lstStyle/>
          <a:p>
            <a:r>
              <a:rPr lang="en-US" sz="4800" dirty="0" smtClean="0">
                <a:solidFill>
                  <a:schemeClr val="accent1">
                    <a:lumMod val="75000"/>
                  </a:schemeClr>
                </a:solidFill>
              </a:rPr>
              <a:t>TSS</a:t>
            </a:r>
          </a:p>
        </p:txBody>
      </p:sp>
      <p:sp>
        <p:nvSpPr>
          <p:cNvPr id="8" name="TextBox 7"/>
          <p:cNvSpPr txBox="1"/>
          <p:nvPr/>
        </p:nvSpPr>
        <p:spPr>
          <a:xfrm>
            <a:off x="6443061" y="5311232"/>
            <a:ext cx="1354538" cy="738664"/>
          </a:xfrm>
          <a:prstGeom prst="rect">
            <a:avLst/>
          </a:prstGeom>
          <a:solidFill>
            <a:schemeClr val="bg2">
              <a:lumMod val="20000"/>
              <a:lumOff val="80000"/>
            </a:schemeClr>
          </a:solidFill>
        </p:spPr>
        <p:txBody>
          <a:bodyPr vert="horz" wrap="none" lIns="0" tIns="0" rIns="0" bIns="0" rtlCol="0">
            <a:spAutoFit/>
          </a:bodyPr>
          <a:lstStyle/>
          <a:p>
            <a:r>
              <a:rPr lang="en-US" sz="4800" dirty="0" smtClean="0">
                <a:solidFill>
                  <a:schemeClr val="accent1">
                    <a:lumMod val="75000"/>
                  </a:schemeClr>
                </a:solidFill>
              </a:rPr>
              <a:t>NH</a:t>
            </a:r>
            <a:r>
              <a:rPr lang="en-US" sz="4800" baseline="-25000" dirty="0" smtClean="0">
                <a:solidFill>
                  <a:schemeClr val="accent1">
                    <a:lumMod val="75000"/>
                  </a:schemeClr>
                </a:solidFill>
              </a:rPr>
              <a:t>4</a:t>
            </a:r>
            <a:r>
              <a:rPr lang="en-US" sz="4800" baseline="30000" dirty="0" smtClean="0">
                <a:solidFill>
                  <a:schemeClr val="accent1">
                    <a:lumMod val="75000"/>
                  </a:schemeClr>
                </a:solidFill>
              </a:rPr>
              <a:t>+</a:t>
            </a:r>
          </a:p>
        </p:txBody>
      </p:sp>
      <p:sp>
        <p:nvSpPr>
          <p:cNvPr id="9" name="TextBox 8"/>
          <p:cNvSpPr txBox="1"/>
          <p:nvPr/>
        </p:nvSpPr>
        <p:spPr>
          <a:xfrm>
            <a:off x="8100109" y="5311232"/>
            <a:ext cx="1311256" cy="738664"/>
          </a:xfrm>
          <a:prstGeom prst="rect">
            <a:avLst/>
          </a:prstGeom>
          <a:solidFill>
            <a:schemeClr val="bg2">
              <a:lumMod val="20000"/>
              <a:lumOff val="80000"/>
            </a:schemeClr>
          </a:solidFill>
        </p:spPr>
        <p:txBody>
          <a:bodyPr vert="horz" wrap="none" lIns="0" tIns="0" rIns="0" bIns="0" rtlCol="0">
            <a:spAutoFit/>
          </a:bodyPr>
          <a:lstStyle/>
          <a:p>
            <a:r>
              <a:rPr lang="en-US" sz="4800" dirty="0" smtClean="0">
                <a:solidFill>
                  <a:schemeClr val="accent1">
                    <a:lumMod val="75000"/>
                  </a:schemeClr>
                </a:solidFill>
              </a:rPr>
              <a:t>NO</a:t>
            </a:r>
            <a:r>
              <a:rPr lang="en-US" sz="4800" baseline="-25000" dirty="0" smtClean="0">
                <a:solidFill>
                  <a:schemeClr val="accent1">
                    <a:lumMod val="75000"/>
                  </a:schemeClr>
                </a:solidFill>
              </a:rPr>
              <a:t>x</a:t>
            </a:r>
            <a:r>
              <a:rPr lang="en-US" sz="4800" baseline="30000" dirty="0" smtClean="0">
                <a:solidFill>
                  <a:schemeClr val="accent1">
                    <a:lumMod val="75000"/>
                  </a:schemeClr>
                </a:solidFill>
              </a:rPr>
              <a:t>-</a:t>
            </a:r>
          </a:p>
        </p:txBody>
      </p:sp>
      <p:sp>
        <p:nvSpPr>
          <p:cNvPr id="10" name="TextBox 9"/>
          <p:cNvSpPr txBox="1"/>
          <p:nvPr/>
        </p:nvSpPr>
        <p:spPr>
          <a:xfrm>
            <a:off x="3400093" y="4831397"/>
            <a:ext cx="1165384" cy="738664"/>
          </a:xfrm>
          <a:prstGeom prst="rect">
            <a:avLst/>
          </a:prstGeom>
          <a:solidFill>
            <a:schemeClr val="bg2">
              <a:lumMod val="20000"/>
              <a:lumOff val="80000"/>
            </a:schemeClr>
          </a:solidFill>
        </p:spPr>
        <p:txBody>
          <a:bodyPr vert="horz" wrap="none" lIns="0" tIns="0" rIns="0" bIns="0" rtlCol="0">
            <a:spAutoFit/>
          </a:bodyPr>
          <a:lstStyle/>
          <a:p>
            <a:r>
              <a:rPr lang="en-US" sz="4800" dirty="0" smtClean="0">
                <a:solidFill>
                  <a:schemeClr val="accent5">
                    <a:lumMod val="75000"/>
                  </a:schemeClr>
                </a:solidFill>
              </a:rPr>
              <a:t>TDS</a:t>
            </a:r>
          </a:p>
        </p:txBody>
      </p:sp>
      <p:sp>
        <p:nvSpPr>
          <p:cNvPr id="11" name="TextBox 10"/>
          <p:cNvSpPr txBox="1"/>
          <p:nvPr/>
        </p:nvSpPr>
        <p:spPr>
          <a:xfrm>
            <a:off x="1488326" y="4817577"/>
            <a:ext cx="1418658" cy="738664"/>
          </a:xfrm>
          <a:prstGeom prst="rect">
            <a:avLst/>
          </a:prstGeom>
          <a:solidFill>
            <a:schemeClr val="bg2">
              <a:lumMod val="20000"/>
              <a:lumOff val="80000"/>
            </a:schemeClr>
          </a:solidFill>
        </p:spPr>
        <p:txBody>
          <a:bodyPr vert="horz" wrap="none" lIns="0" tIns="0" rIns="0" bIns="0" rtlCol="0">
            <a:spAutoFit/>
          </a:bodyPr>
          <a:lstStyle/>
          <a:p>
            <a:r>
              <a:rPr lang="en-US" sz="4800" dirty="0" smtClean="0">
                <a:solidFill>
                  <a:schemeClr val="accent5">
                    <a:lumMod val="75000"/>
                  </a:schemeClr>
                </a:solidFill>
              </a:rPr>
              <a:t>CECs</a:t>
            </a:r>
          </a:p>
        </p:txBody>
      </p:sp>
      <p:sp>
        <p:nvSpPr>
          <p:cNvPr id="12" name="TextBox 11"/>
          <p:cNvSpPr txBox="1"/>
          <p:nvPr/>
        </p:nvSpPr>
        <p:spPr>
          <a:xfrm>
            <a:off x="10234852" y="5297501"/>
            <a:ext cx="378309" cy="738664"/>
          </a:xfrm>
          <a:prstGeom prst="rect">
            <a:avLst/>
          </a:prstGeom>
          <a:solidFill>
            <a:schemeClr val="bg2">
              <a:lumMod val="20000"/>
              <a:lumOff val="80000"/>
            </a:schemeClr>
          </a:solidFill>
        </p:spPr>
        <p:txBody>
          <a:bodyPr vert="horz" wrap="none" lIns="0" tIns="0" rIns="0" bIns="0" rtlCol="0">
            <a:spAutoFit/>
          </a:bodyPr>
          <a:lstStyle/>
          <a:p>
            <a:r>
              <a:rPr lang="en-US" sz="4800" dirty="0" smtClean="0">
                <a:solidFill>
                  <a:schemeClr val="accent1">
                    <a:lumMod val="75000"/>
                  </a:schemeClr>
                </a:solidFill>
              </a:rPr>
              <a:t>P</a:t>
            </a:r>
            <a:endParaRPr lang="en-US" sz="4800" baseline="30000" dirty="0" smtClean="0">
              <a:solidFill>
                <a:schemeClr val="accent1">
                  <a:lumMod val="75000"/>
                </a:schemeClr>
              </a:solidFill>
            </a:endParaRPr>
          </a:p>
        </p:txBody>
      </p:sp>
      <p:sp>
        <p:nvSpPr>
          <p:cNvPr id="13" name="Rectangle 12"/>
          <p:cNvSpPr/>
          <p:nvPr/>
        </p:nvSpPr>
        <p:spPr>
          <a:xfrm>
            <a:off x="1206500" y="4451295"/>
            <a:ext cx="3708400" cy="1584870"/>
          </a:xfrm>
          <a:prstGeom prst="rect">
            <a:avLst/>
          </a:prstGeom>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63944832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extLst>
              <p:ext uri="{D42A27DB-BD31-4B8C-83A1-F6EECF244321}">
                <p14:modId xmlns:p14="http://schemas.microsoft.com/office/powerpoint/2010/main" val="1489279281"/>
              </p:ext>
            </p:extLst>
          </p:nvPr>
        </p:nvGraphicFramePr>
        <p:xfrm>
          <a:off x="2074863" y="282575"/>
          <a:ext cx="8042275" cy="6035675"/>
        </p:xfrm>
        <a:graphic>
          <a:graphicData uri="http://schemas.openxmlformats.org/presentationml/2006/ole">
            <mc:AlternateContent xmlns:mc="http://schemas.openxmlformats.org/markup-compatibility/2006">
              <mc:Choice xmlns:v="urn:schemas-microsoft-com:vml" Requires="v">
                <p:oleObj spid="_x0000_s1052" name="Visio" r:id="rId4" imgW="6934386" imgH="5204586" progId="Visio.Drawing.15">
                  <p:link updateAutomatic="1"/>
                </p:oleObj>
              </mc:Choice>
              <mc:Fallback>
                <p:oleObj name="Visio" r:id="rId4" imgW="6934386" imgH="5204586" progId="Visio.Drawing.15">
                  <p:link updateAutomatic="1"/>
                  <p:pic>
                    <p:nvPicPr>
                      <p:cNvPr id="0" name=""/>
                      <p:cNvPicPr/>
                      <p:nvPr/>
                    </p:nvPicPr>
                    <p:blipFill>
                      <a:blip r:embed="rId5"/>
                      <a:stretch>
                        <a:fillRect/>
                      </a:stretch>
                    </p:blipFill>
                    <p:spPr>
                      <a:xfrm>
                        <a:off x="2074863" y="282575"/>
                        <a:ext cx="8042275" cy="6035675"/>
                      </a:xfrm>
                      <a:prstGeom prst="rect">
                        <a:avLst/>
                      </a:prstGeom>
                    </p:spPr>
                  </p:pic>
                </p:oleObj>
              </mc:Fallback>
            </mc:AlternateContent>
          </a:graphicData>
        </a:graphic>
      </p:graphicFrame>
    </p:spTree>
    <p:extLst>
      <p:ext uri="{BB962C8B-B14F-4D97-AF65-F5344CB8AC3E}">
        <p14:creationId xmlns:p14="http://schemas.microsoft.com/office/powerpoint/2010/main" val="213073026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future of wastewater treatment in arid climates will center on technologies that enable reuse</a:t>
            </a:r>
            <a:endParaRPr lang="en-US" dirty="0"/>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8729" y="1765980"/>
            <a:ext cx="9130310" cy="3255639"/>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0751" y="3649048"/>
            <a:ext cx="2555956" cy="1281793"/>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19478" y="4078065"/>
            <a:ext cx="1922689" cy="1281793"/>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68408" y="4078065"/>
            <a:ext cx="1709429" cy="1284514"/>
          </a:xfrm>
          <a:prstGeom prst="rect">
            <a:avLst/>
          </a:prstGeom>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27434" y="4078064"/>
            <a:ext cx="2467623" cy="1281793"/>
          </a:xfrm>
          <a:prstGeom prst="rect">
            <a:avLst/>
          </a:prstGeom>
        </p:spPr>
      </p:pic>
      <p:pic>
        <p:nvPicPr>
          <p:cNvPr id="11" name="Pictur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144654" y="3140823"/>
            <a:ext cx="1435630" cy="2151289"/>
          </a:xfrm>
          <a:prstGeom prst="rect">
            <a:avLst/>
          </a:prstGeom>
        </p:spPr>
      </p:pic>
      <p:sp>
        <p:nvSpPr>
          <p:cNvPr id="14" name="TextBox 13"/>
          <p:cNvSpPr txBox="1"/>
          <p:nvPr/>
        </p:nvSpPr>
        <p:spPr>
          <a:xfrm>
            <a:off x="250751" y="5450636"/>
            <a:ext cx="3591416" cy="738664"/>
          </a:xfrm>
          <a:prstGeom prst="rect">
            <a:avLst/>
          </a:prstGeom>
          <a:solidFill>
            <a:schemeClr val="bg2">
              <a:lumMod val="20000"/>
              <a:lumOff val="80000"/>
            </a:schemeClr>
          </a:solidFill>
        </p:spPr>
        <p:txBody>
          <a:bodyPr vert="horz" wrap="square" lIns="0" tIns="0" rIns="0" bIns="0" rtlCol="0">
            <a:spAutoFit/>
          </a:bodyPr>
          <a:lstStyle/>
          <a:p>
            <a:r>
              <a:rPr lang="en-US" sz="1600" dirty="0" smtClean="0">
                <a:solidFill>
                  <a:srgbClr val="003C71"/>
                </a:solidFill>
              </a:rPr>
              <a:t>Refine existing reclaim technologies, and develop new more cost effective technologies </a:t>
            </a:r>
          </a:p>
        </p:txBody>
      </p:sp>
      <p:sp>
        <p:nvSpPr>
          <p:cNvPr id="15" name="TextBox 14"/>
          <p:cNvSpPr txBox="1"/>
          <p:nvPr/>
        </p:nvSpPr>
        <p:spPr>
          <a:xfrm>
            <a:off x="4468408" y="5450636"/>
            <a:ext cx="1709429" cy="738664"/>
          </a:xfrm>
          <a:prstGeom prst="rect">
            <a:avLst/>
          </a:prstGeom>
          <a:solidFill>
            <a:schemeClr val="bg2">
              <a:lumMod val="20000"/>
              <a:lumOff val="80000"/>
            </a:schemeClr>
          </a:solidFill>
        </p:spPr>
        <p:txBody>
          <a:bodyPr vert="horz" wrap="square" lIns="0" tIns="0" rIns="0" bIns="0" rtlCol="0">
            <a:spAutoFit/>
          </a:bodyPr>
          <a:lstStyle/>
          <a:p>
            <a:r>
              <a:rPr lang="en-US" sz="1600" dirty="0" smtClean="0">
                <a:solidFill>
                  <a:srgbClr val="003C71"/>
                </a:solidFill>
              </a:rPr>
              <a:t>Develop more robust online analytical systems</a:t>
            </a:r>
          </a:p>
        </p:txBody>
      </p:sp>
      <p:sp>
        <p:nvSpPr>
          <p:cNvPr id="16" name="TextBox 15"/>
          <p:cNvSpPr txBox="1"/>
          <p:nvPr/>
        </p:nvSpPr>
        <p:spPr>
          <a:xfrm>
            <a:off x="6927434" y="5450636"/>
            <a:ext cx="2467623" cy="492443"/>
          </a:xfrm>
          <a:prstGeom prst="rect">
            <a:avLst/>
          </a:prstGeom>
          <a:solidFill>
            <a:schemeClr val="bg2">
              <a:lumMod val="20000"/>
              <a:lumOff val="80000"/>
            </a:schemeClr>
          </a:solidFill>
        </p:spPr>
        <p:txBody>
          <a:bodyPr vert="horz" wrap="square" lIns="0" tIns="0" rIns="0" bIns="0" rtlCol="0">
            <a:spAutoFit/>
          </a:bodyPr>
          <a:lstStyle/>
          <a:p>
            <a:r>
              <a:rPr lang="en-US" sz="1600" dirty="0" smtClean="0">
                <a:solidFill>
                  <a:srgbClr val="003C71"/>
                </a:solidFill>
              </a:rPr>
              <a:t>Increase the use of advanced control systems</a:t>
            </a:r>
          </a:p>
        </p:txBody>
      </p:sp>
      <p:sp>
        <p:nvSpPr>
          <p:cNvPr id="17" name="TextBox 16"/>
          <p:cNvSpPr txBox="1"/>
          <p:nvPr/>
        </p:nvSpPr>
        <p:spPr>
          <a:xfrm>
            <a:off x="10144655" y="5450636"/>
            <a:ext cx="1505782" cy="492443"/>
          </a:xfrm>
          <a:prstGeom prst="rect">
            <a:avLst/>
          </a:prstGeom>
          <a:solidFill>
            <a:schemeClr val="bg2">
              <a:lumMod val="20000"/>
              <a:lumOff val="80000"/>
            </a:schemeClr>
          </a:solidFill>
        </p:spPr>
        <p:txBody>
          <a:bodyPr vert="horz" wrap="square" lIns="0" tIns="0" rIns="0" bIns="0" rtlCol="0">
            <a:spAutoFit/>
          </a:bodyPr>
          <a:lstStyle/>
          <a:p>
            <a:r>
              <a:rPr lang="en-US" sz="1600" dirty="0" smtClean="0">
                <a:solidFill>
                  <a:srgbClr val="003C71"/>
                </a:solidFill>
              </a:rPr>
              <a:t>Adjust operator training</a:t>
            </a:r>
          </a:p>
        </p:txBody>
      </p:sp>
    </p:spTree>
    <p:extLst>
      <p:ext uri="{BB962C8B-B14F-4D97-AF65-F5344CB8AC3E}">
        <p14:creationId xmlns:p14="http://schemas.microsoft.com/office/powerpoint/2010/main" val="182803862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41782" y="0"/>
            <a:ext cx="9504203" cy="6336135"/>
          </a:xfrm>
          <a:prstGeom prst="rect">
            <a:avLst/>
          </a:prstGeom>
        </p:spPr>
      </p:pic>
      <p:sp>
        <p:nvSpPr>
          <p:cNvPr id="2" name="Title 1"/>
          <p:cNvSpPr>
            <a:spLocks noGrp="1"/>
          </p:cNvSpPr>
          <p:nvPr>
            <p:ph type="title"/>
          </p:nvPr>
        </p:nvSpPr>
        <p:spPr>
          <a:xfrm>
            <a:off x="607483" y="195897"/>
            <a:ext cx="10972800" cy="566103"/>
          </a:xfrm>
        </p:spPr>
        <p:style>
          <a:lnRef idx="2">
            <a:schemeClr val="accent2"/>
          </a:lnRef>
          <a:fillRef idx="1">
            <a:schemeClr val="lt1"/>
          </a:fillRef>
          <a:effectRef idx="0">
            <a:schemeClr val="accent2"/>
          </a:effectRef>
          <a:fontRef idx="minor">
            <a:schemeClr val="dk1"/>
          </a:fontRef>
        </p:style>
        <p:txBody>
          <a:bodyPr/>
          <a:lstStyle/>
          <a:p>
            <a:r>
              <a:rPr lang="en-US" dirty="0" smtClean="0"/>
              <a:t>The Ocotillo Brine Reduction Facility (OBRF)</a:t>
            </a:r>
            <a:endParaRPr lang="en-US" dirty="0"/>
          </a:p>
        </p:txBody>
      </p:sp>
    </p:spTree>
    <p:extLst>
      <p:ext uri="{BB962C8B-B14F-4D97-AF65-F5344CB8AC3E}">
        <p14:creationId xmlns:p14="http://schemas.microsoft.com/office/powerpoint/2010/main" val="88260005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9234" y="2498860"/>
            <a:ext cx="2496332" cy="546911"/>
          </a:xfrm>
        </p:spPr>
        <p:txBody>
          <a:bodyPr/>
          <a:lstStyle/>
          <a:p>
            <a:r>
              <a:rPr lang="en-US" dirty="0" smtClean="0"/>
              <a:t>The OBRF</a:t>
            </a:r>
            <a:endParaRPr lang="en-US" sz="2133" dirty="0"/>
          </a:p>
        </p:txBody>
      </p:sp>
      <p:sp>
        <p:nvSpPr>
          <p:cNvPr id="5" name="TextBox 4"/>
          <p:cNvSpPr txBox="1"/>
          <p:nvPr/>
        </p:nvSpPr>
        <p:spPr>
          <a:xfrm>
            <a:off x="1889876" y="4405551"/>
            <a:ext cx="1114425" cy="646331"/>
          </a:xfrm>
          <a:prstGeom prst="rect">
            <a:avLst/>
          </a:prstGeom>
          <a:noFill/>
        </p:spPr>
        <p:txBody>
          <a:bodyPr wrap="square" rtlCol="0">
            <a:spAutoFit/>
          </a:bodyPr>
          <a:lstStyle/>
          <a:p>
            <a:pPr algn="ctr"/>
            <a:r>
              <a:rPr lang="en-US" sz="1200" b="1" dirty="0">
                <a:solidFill>
                  <a:srgbClr val="0071C5">
                    <a:lumMod val="75000"/>
                  </a:srgbClr>
                </a:solidFill>
                <a:latin typeface="Arial" pitchFamily="34" charset="0"/>
                <a:cs typeface="Arial" pitchFamily="34" charset="0"/>
              </a:rPr>
              <a:t>RO Permeate</a:t>
            </a:r>
            <a:br>
              <a:rPr lang="en-US" sz="1200" b="1" dirty="0">
                <a:solidFill>
                  <a:srgbClr val="0071C5">
                    <a:lumMod val="75000"/>
                  </a:srgbClr>
                </a:solidFill>
                <a:latin typeface="Arial" pitchFamily="34" charset="0"/>
                <a:cs typeface="Arial" pitchFamily="34" charset="0"/>
              </a:rPr>
            </a:br>
            <a:r>
              <a:rPr lang="en-US" sz="1200" b="1" dirty="0">
                <a:solidFill>
                  <a:srgbClr val="0071C5">
                    <a:lumMod val="75000"/>
                  </a:srgbClr>
                </a:solidFill>
                <a:latin typeface="Arial" pitchFamily="34" charset="0"/>
                <a:cs typeface="Arial" pitchFamily="34" charset="0"/>
              </a:rPr>
              <a:t>for Reuse</a:t>
            </a:r>
          </a:p>
        </p:txBody>
      </p:sp>
      <p:cxnSp>
        <p:nvCxnSpPr>
          <p:cNvPr id="6" name="Straight Connector 5"/>
          <p:cNvCxnSpPr>
            <a:endCxn id="22" idx="1"/>
          </p:cNvCxnSpPr>
          <p:nvPr/>
        </p:nvCxnSpPr>
        <p:spPr bwMode="auto">
          <a:xfrm flipV="1">
            <a:off x="8186769" y="1495948"/>
            <a:ext cx="1607655" cy="5867"/>
          </a:xfrm>
          <a:prstGeom prst="line">
            <a:avLst/>
          </a:prstGeom>
          <a:solidFill>
            <a:schemeClr val="accent1"/>
          </a:solidFill>
          <a:ln w="28575" cap="flat" cmpd="sng" algn="ctr">
            <a:solidFill>
              <a:schemeClr val="tx1"/>
            </a:solidFill>
            <a:prstDash val="solid"/>
            <a:round/>
            <a:headEnd type="none" w="med" len="med"/>
            <a:tailEnd type="triangle" w="med" len="med"/>
          </a:ln>
          <a:effectLst/>
        </p:spPr>
      </p:cxnSp>
      <p:pic>
        <p:nvPicPr>
          <p:cNvPr id="7" name="Picture 2" descr="V:\Client 40 (PHX)\Intel Corporation\Reports\InfluentPS.png"/>
          <p:cNvPicPr>
            <a:picLocks noChangeAspect="1" noChangeArrowheads="1"/>
          </p:cNvPicPr>
          <p:nvPr/>
        </p:nvPicPr>
        <p:blipFill>
          <a:blip r:embed="rId3" cstate="print"/>
          <a:srcRect/>
          <a:stretch>
            <a:fillRect/>
          </a:stretch>
        </p:blipFill>
        <p:spPr bwMode="auto">
          <a:xfrm>
            <a:off x="1939921" y="1178547"/>
            <a:ext cx="1011239" cy="648379"/>
          </a:xfrm>
          <a:prstGeom prst="rect">
            <a:avLst/>
          </a:prstGeom>
          <a:noFill/>
        </p:spPr>
      </p:pic>
      <p:sp>
        <p:nvSpPr>
          <p:cNvPr id="8" name="TextBox 7"/>
          <p:cNvSpPr txBox="1"/>
          <p:nvPr/>
        </p:nvSpPr>
        <p:spPr>
          <a:xfrm>
            <a:off x="765400" y="997763"/>
            <a:ext cx="1163783" cy="461665"/>
          </a:xfrm>
          <a:prstGeom prst="rect">
            <a:avLst/>
          </a:prstGeom>
          <a:noFill/>
        </p:spPr>
        <p:txBody>
          <a:bodyPr wrap="square" rtlCol="0">
            <a:spAutoFit/>
          </a:bodyPr>
          <a:lstStyle/>
          <a:p>
            <a:pPr algn="ctr"/>
            <a:r>
              <a:rPr lang="en-US" sz="1200" b="1" dirty="0">
                <a:solidFill>
                  <a:srgbClr val="0071C5">
                    <a:lumMod val="75000"/>
                  </a:srgbClr>
                </a:solidFill>
                <a:latin typeface="Arial" pitchFamily="34" charset="0"/>
                <a:cs typeface="Arial" pitchFamily="34" charset="0"/>
              </a:rPr>
              <a:t>Intel RO Reject</a:t>
            </a:r>
          </a:p>
        </p:txBody>
      </p:sp>
      <p:pic>
        <p:nvPicPr>
          <p:cNvPr id="9" name="Picture 4" descr="V:\Client 40 (PHX)\Intel Corporation\Reports\WeakAcidVessel.png"/>
          <p:cNvPicPr>
            <a:picLocks noChangeAspect="1" noChangeArrowheads="1"/>
          </p:cNvPicPr>
          <p:nvPr/>
        </p:nvPicPr>
        <p:blipFill>
          <a:blip r:embed="rId4" cstate="print"/>
          <a:srcRect/>
          <a:stretch>
            <a:fillRect/>
          </a:stretch>
        </p:blipFill>
        <p:spPr bwMode="auto">
          <a:xfrm>
            <a:off x="2060460" y="3725367"/>
            <a:ext cx="773259" cy="623888"/>
          </a:xfrm>
          <a:prstGeom prst="rect">
            <a:avLst/>
          </a:prstGeom>
          <a:noFill/>
        </p:spPr>
      </p:pic>
      <p:pic>
        <p:nvPicPr>
          <p:cNvPr id="10" name="Picture 5" descr="V:\Client 40 (PHX)\Intel Corporation\Reports\CartridgeFilter.png"/>
          <p:cNvPicPr>
            <a:picLocks noChangeAspect="1" noChangeArrowheads="1"/>
          </p:cNvPicPr>
          <p:nvPr/>
        </p:nvPicPr>
        <p:blipFill>
          <a:blip r:embed="rId5" cstate="print"/>
          <a:srcRect/>
          <a:stretch>
            <a:fillRect/>
          </a:stretch>
        </p:blipFill>
        <p:spPr bwMode="auto">
          <a:xfrm>
            <a:off x="7159621" y="3800346"/>
            <a:ext cx="484188" cy="482829"/>
          </a:xfrm>
          <a:prstGeom prst="rect">
            <a:avLst/>
          </a:prstGeom>
          <a:noFill/>
        </p:spPr>
      </p:pic>
      <p:pic>
        <p:nvPicPr>
          <p:cNvPr id="11" name="Picture 5" descr="V:\Client 40 (PHX)\Chandler\Reports\ROSys.png"/>
          <p:cNvPicPr>
            <a:picLocks noChangeAspect="1" noChangeArrowheads="1"/>
          </p:cNvPicPr>
          <p:nvPr/>
        </p:nvPicPr>
        <p:blipFill>
          <a:blip r:embed="rId6" cstate="print"/>
          <a:srcRect/>
          <a:stretch>
            <a:fillRect/>
          </a:stretch>
        </p:blipFill>
        <p:spPr bwMode="auto">
          <a:xfrm>
            <a:off x="4109009" y="3810357"/>
            <a:ext cx="742951" cy="457200"/>
          </a:xfrm>
          <a:prstGeom prst="rect">
            <a:avLst/>
          </a:prstGeom>
          <a:noFill/>
        </p:spPr>
      </p:pic>
      <p:sp>
        <p:nvSpPr>
          <p:cNvPr id="12" name="TextBox 11"/>
          <p:cNvSpPr txBox="1"/>
          <p:nvPr/>
        </p:nvSpPr>
        <p:spPr>
          <a:xfrm>
            <a:off x="1780984" y="696454"/>
            <a:ext cx="1371600" cy="461665"/>
          </a:xfrm>
          <a:prstGeom prst="rect">
            <a:avLst/>
          </a:prstGeom>
          <a:noFill/>
        </p:spPr>
        <p:txBody>
          <a:bodyPr wrap="square" rtlCol="0">
            <a:spAutoFit/>
          </a:bodyPr>
          <a:lstStyle/>
          <a:p>
            <a:pPr algn="ctr"/>
            <a:r>
              <a:rPr lang="en-US" sz="1200" b="1" dirty="0">
                <a:solidFill>
                  <a:srgbClr val="0071C5">
                    <a:lumMod val="75000"/>
                  </a:srgbClr>
                </a:solidFill>
                <a:latin typeface="Arial" pitchFamily="34" charset="0"/>
                <a:cs typeface="Arial" pitchFamily="34" charset="0"/>
              </a:rPr>
              <a:t>Influent Pump Station</a:t>
            </a:r>
          </a:p>
        </p:txBody>
      </p:sp>
      <p:sp>
        <p:nvSpPr>
          <p:cNvPr id="13" name="TextBox 12"/>
          <p:cNvSpPr txBox="1"/>
          <p:nvPr/>
        </p:nvSpPr>
        <p:spPr>
          <a:xfrm>
            <a:off x="3762240" y="566685"/>
            <a:ext cx="762000" cy="461665"/>
          </a:xfrm>
          <a:prstGeom prst="rect">
            <a:avLst/>
          </a:prstGeom>
          <a:noFill/>
        </p:spPr>
        <p:txBody>
          <a:bodyPr wrap="square" rtlCol="0">
            <a:spAutoFit/>
          </a:bodyPr>
          <a:lstStyle/>
          <a:p>
            <a:pPr algn="ctr"/>
            <a:r>
              <a:rPr lang="en-US" sz="1200" b="1" dirty="0">
                <a:solidFill>
                  <a:srgbClr val="0071C5">
                    <a:lumMod val="75000"/>
                  </a:srgbClr>
                </a:solidFill>
                <a:latin typeface="Arial" pitchFamily="34" charset="0"/>
                <a:cs typeface="Arial" pitchFamily="34" charset="0"/>
              </a:rPr>
              <a:t>Rapid</a:t>
            </a:r>
            <a:br>
              <a:rPr lang="en-US" sz="1200" b="1" dirty="0">
                <a:solidFill>
                  <a:srgbClr val="0071C5">
                    <a:lumMod val="75000"/>
                  </a:srgbClr>
                </a:solidFill>
                <a:latin typeface="Arial" pitchFamily="34" charset="0"/>
                <a:cs typeface="Arial" pitchFamily="34" charset="0"/>
              </a:rPr>
            </a:br>
            <a:r>
              <a:rPr lang="en-US" sz="1200" b="1" dirty="0">
                <a:solidFill>
                  <a:srgbClr val="0071C5">
                    <a:lumMod val="75000"/>
                  </a:srgbClr>
                </a:solidFill>
                <a:latin typeface="Arial" pitchFamily="34" charset="0"/>
                <a:cs typeface="Arial" pitchFamily="34" charset="0"/>
              </a:rPr>
              <a:t>Mix</a:t>
            </a:r>
          </a:p>
        </p:txBody>
      </p:sp>
      <p:sp>
        <p:nvSpPr>
          <p:cNvPr id="14" name="TextBox 13"/>
          <p:cNvSpPr txBox="1"/>
          <p:nvPr/>
        </p:nvSpPr>
        <p:spPr>
          <a:xfrm>
            <a:off x="4734110" y="688288"/>
            <a:ext cx="889716" cy="276999"/>
          </a:xfrm>
          <a:prstGeom prst="rect">
            <a:avLst/>
          </a:prstGeom>
          <a:noFill/>
        </p:spPr>
        <p:txBody>
          <a:bodyPr wrap="square" rtlCol="0">
            <a:spAutoFit/>
          </a:bodyPr>
          <a:lstStyle/>
          <a:p>
            <a:pPr algn="ctr"/>
            <a:r>
              <a:rPr lang="en-US" sz="1200" b="1" dirty="0">
                <a:solidFill>
                  <a:srgbClr val="0071C5">
                    <a:lumMod val="75000"/>
                  </a:srgbClr>
                </a:solidFill>
                <a:latin typeface="Arial" pitchFamily="34" charset="0"/>
                <a:cs typeface="Arial" pitchFamily="34" charset="0"/>
              </a:rPr>
              <a:t>Reactor</a:t>
            </a:r>
          </a:p>
        </p:txBody>
      </p:sp>
      <p:sp>
        <p:nvSpPr>
          <p:cNvPr id="15" name="TextBox 14"/>
          <p:cNvSpPr txBox="1"/>
          <p:nvPr/>
        </p:nvSpPr>
        <p:spPr>
          <a:xfrm>
            <a:off x="5727156" y="700101"/>
            <a:ext cx="852905" cy="276999"/>
          </a:xfrm>
          <a:prstGeom prst="rect">
            <a:avLst/>
          </a:prstGeom>
          <a:noFill/>
        </p:spPr>
        <p:txBody>
          <a:bodyPr wrap="square" rtlCol="0">
            <a:spAutoFit/>
          </a:bodyPr>
          <a:lstStyle/>
          <a:p>
            <a:pPr algn="ctr"/>
            <a:r>
              <a:rPr lang="en-US" sz="1200" b="1" dirty="0">
                <a:solidFill>
                  <a:srgbClr val="0071C5">
                    <a:lumMod val="75000"/>
                  </a:srgbClr>
                </a:solidFill>
                <a:latin typeface="Arial" pitchFamily="34" charset="0"/>
                <a:cs typeface="Arial" pitchFamily="34" charset="0"/>
              </a:rPr>
              <a:t>Clarifier</a:t>
            </a:r>
          </a:p>
        </p:txBody>
      </p:sp>
      <p:sp>
        <p:nvSpPr>
          <p:cNvPr id="16" name="TextBox 15"/>
          <p:cNvSpPr txBox="1"/>
          <p:nvPr/>
        </p:nvSpPr>
        <p:spPr>
          <a:xfrm>
            <a:off x="7278287" y="827112"/>
            <a:ext cx="762000" cy="276999"/>
          </a:xfrm>
          <a:prstGeom prst="rect">
            <a:avLst/>
          </a:prstGeom>
          <a:noFill/>
        </p:spPr>
        <p:txBody>
          <a:bodyPr wrap="square" rtlCol="0">
            <a:spAutoFit/>
          </a:bodyPr>
          <a:lstStyle/>
          <a:p>
            <a:pPr algn="ctr"/>
            <a:r>
              <a:rPr lang="en-US" sz="1200" b="1" dirty="0">
                <a:solidFill>
                  <a:srgbClr val="0071C5">
                    <a:lumMod val="75000"/>
                  </a:srgbClr>
                </a:solidFill>
                <a:latin typeface="Arial" pitchFamily="34" charset="0"/>
                <a:cs typeface="Arial" pitchFamily="34" charset="0"/>
              </a:rPr>
              <a:t>Filters</a:t>
            </a:r>
          </a:p>
        </p:txBody>
      </p:sp>
      <p:sp>
        <p:nvSpPr>
          <p:cNvPr id="17" name="TextBox 16"/>
          <p:cNvSpPr txBox="1"/>
          <p:nvPr/>
        </p:nvSpPr>
        <p:spPr>
          <a:xfrm>
            <a:off x="7363284" y="3487964"/>
            <a:ext cx="990600" cy="461665"/>
          </a:xfrm>
          <a:prstGeom prst="rect">
            <a:avLst/>
          </a:prstGeom>
          <a:noFill/>
        </p:spPr>
        <p:txBody>
          <a:bodyPr wrap="square" rtlCol="0">
            <a:spAutoFit/>
          </a:bodyPr>
          <a:lstStyle/>
          <a:p>
            <a:pPr algn="ctr"/>
            <a:r>
              <a:rPr lang="en-US" sz="1200" b="1" dirty="0">
                <a:solidFill>
                  <a:srgbClr val="0071C5">
                    <a:lumMod val="75000"/>
                  </a:srgbClr>
                </a:solidFill>
                <a:latin typeface="Arial" pitchFamily="34" charset="0"/>
                <a:cs typeface="Arial" pitchFamily="34" charset="0"/>
              </a:rPr>
              <a:t>Cartridge</a:t>
            </a:r>
            <a:br>
              <a:rPr lang="en-US" sz="1200" b="1" dirty="0">
                <a:solidFill>
                  <a:srgbClr val="0071C5">
                    <a:lumMod val="75000"/>
                  </a:srgbClr>
                </a:solidFill>
                <a:latin typeface="Arial" pitchFamily="34" charset="0"/>
                <a:cs typeface="Arial" pitchFamily="34" charset="0"/>
              </a:rPr>
            </a:br>
            <a:r>
              <a:rPr lang="en-US" sz="1200" b="1" dirty="0">
                <a:solidFill>
                  <a:srgbClr val="0071C5">
                    <a:lumMod val="75000"/>
                  </a:srgbClr>
                </a:solidFill>
                <a:latin typeface="Arial" pitchFamily="34" charset="0"/>
                <a:cs typeface="Arial" pitchFamily="34" charset="0"/>
              </a:rPr>
              <a:t>Filters</a:t>
            </a:r>
          </a:p>
        </p:txBody>
      </p:sp>
      <p:sp>
        <p:nvSpPr>
          <p:cNvPr id="18" name="TextBox 17"/>
          <p:cNvSpPr txBox="1"/>
          <p:nvPr/>
        </p:nvSpPr>
        <p:spPr>
          <a:xfrm>
            <a:off x="4196528" y="3563263"/>
            <a:ext cx="619336" cy="276999"/>
          </a:xfrm>
          <a:prstGeom prst="rect">
            <a:avLst/>
          </a:prstGeom>
          <a:noFill/>
        </p:spPr>
        <p:txBody>
          <a:bodyPr wrap="square" rtlCol="0">
            <a:spAutoFit/>
          </a:bodyPr>
          <a:lstStyle/>
          <a:p>
            <a:pPr algn="ctr"/>
            <a:r>
              <a:rPr lang="en-US" sz="1200" b="1" dirty="0" smtClean="0">
                <a:solidFill>
                  <a:srgbClr val="0071C5">
                    <a:lumMod val="75000"/>
                  </a:srgbClr>
                </a:solidFill>
                <a:latin typeface="Arial" pitchFamily="34" charset="0"/>
                <a:cs typeface="Arial" pitchFamily="34" charset="0"/>
              </a:rPr>
              <a:t>RO</a:t>
            </a:r>
            <a:endParaRPr lang="en-US" sz="1200" b="1" dirty="0">
              <a:solidFill>
                <a:srgbClr val="0071C5">
                  <a:lumMod val="75000"/>
                </a:srgbClr>
              </a:solidFill>
              <a:latin typeface="Arial" pitchFamily="34" charset="0"/>
              <a:cs typeface="Arial" pitchFamily="34" charset="0"/>
            </a:endParaRPr>
          </a:p>
        </p:txBody>
      </p:sp>
      <p:cxnSp>
        <p:nvCxnSpPr>
          <p:cNvPr id="19" name="Straight Connector 18"/>
          <p:cNvCxnSpPr>
            <a:stCxn id="11" idx="2"/>
            <a:endCxn id="64" idx="0"/>
          </p:cNvCxnSpPr>
          <p:nvPr/>
        </p:nvCxnSpPr>
        <p:spPr bwMode="auto">
          <a:xfrm flipH="1">
            <a:off x="4480387" y="4267557"/>
            <a:ext cx="98" cy="762940"/>
          </a:xfrm>
          <a:prstGeom prst="line">
            <a:avLst/>
          </a:prstGeom>
          <a:solidFill>
            <a:schemeClr val="accent1"/>
          </a:solidFill>
          <a:ln w="28575" cap="flat" cmpd="sng" algn="ctr">
            <a:solidFill>
              <a:schemeClr val="tx1"/>
            </a:solidFill>
            <a:prstDash val="solid"/>
            <a:round/>
            <a:headEnd type="none" w="med" len="med"/>
            <a:tailEnd type="triangle" w="med" len="med"/>
          </a:ln>
          <a:effectLst/>
        </p:spPr>
      </p:cxnSp>
      <p:pic>
        <p:nvPicPr>
          <p:cNvPr id="20" name="Picture 2" descr="V:\Client 40 (PHX)\Intel Corporation\Reports\SofteningTreatmentSys.png"/>
          <p:cNvPicPr>
            <a:picLocks noChangeAspect="1" noChangeArrowheads="1"/>
          </p:cNvPicPr>
          <p:nvPr/>
        </p:nvPicPr>
        <p:blipFill>
          <a:blip r:embed="rId7" cstate="print"/>
          <a:srcRect/>
          <a:stretch>
            <a:fillRect/>
          </a:stretch>
        </p:blipFill>
        <p:spPr bwMode="auto">
          <a:xfrm>
            <a:off x="3882042" y="1048434"/>
            <a:ext cx="4595191" cy="906761"/>
          </a:xfrm>
          <a:prstGeom prst="rect">
            <a:avLst/>
          </a:prstGeom>
          <a:noFill/>
        </p:spPr>
      </p:pic>
      <p:pic>
        <p:nvPicPr>
          <p:cNvPr id="21" name="Picture 4" descr="V:\Client 40 (PHX)\Intel Corporation\Reports\WeakAcidVessel.png"/>
          <p:cNvPicPr>
            <a:picLocks noChangeAspect="1" noChangeArrowheads="1"/>
          </p:cNvPicPr>
          <p:nvPr/>
        </p:nvPicPr>
        <p:blipFill>
          <a:blip r:embed="rId4" cstate="print"/>
          <a:srcRect/>
          <a:stretch>
            <a:fillRect/>
          </a:stretch>
        </p:blipFill>
        <p:spPr bwMode="auto">
          <a:xfrm>
            <a:off x="9973050" y="3668485"/>
            <a:ext cx="423311" cy="715763"/>
          </a:xfrm>
          <a:prstGeom prst="rect">
            <a:avLst/>
          </a:prstGeom>
          <a:noFill/>
        </p:spPr>
      </p:pic>
      <p:pic>
        <p:nvPicPr>
          <p:cNvPr id="22" name="Picture 4" descr="V:\Client 40 (PHX)\Intel Corporation\Reports\WeakAcidVessel.png"/>
          <p:cNvPicPr>
            <a:picLocks noChangeAspect="1" noChangeArrowheads="1"/>
          </p:cNvPicPr>
          <p:nvPr/>
        </p:nvPicPr>
        <p:blipFill>
          <a:blip r:embed="rId4" cstate="print"/>
          <a:srcRect/>
          <a:stretch>
            <a:fillRect/>
          </a:stretch>
        </p:blipFill>
        <p:spPr bwMode="auto">
          <a:xfrm>
            <a:off x="9794424" y="1184004"/>
            <a:ext cx="773259" cy="623888"/>
          </a:xfrm>
          <a:prstGeom prst="rect">
            <a:avLst/>
          </a:prstGeom>
          <a:noFill/>
        </p:spPr>
      </p:pic>
      <p:cxnSp>
        <p:nvCxnSpPr>
          <p:cNvPr id="23" name="Straight Arrow Connector 22"/>
          <p:cNvCxnSpPr>
            <a:stCxn id="21" idx="1"/>
            <a:endCxn id="10" idx="3"/>
          </p:cNvCxnSpPr>
          <p:nvPr/>
        </p:nvCxnSpPr>
        <p:spPr bwMode="auto">
          <a:xfrm flipH="1">
            <a:off x="7643809" y="4026367"/>
            <a:ext cx="2329241" cy="15394"/>
          </a:xfrm>
          <a:prstGeom prst="straightConnector1">
            <a:avLst/>
          </a:prstGeom>
          <a:solidFill>
            <a:schemeClr val="accent1"/>
          </a:solidFill>
          <a:ln w="28575" cap="flat" cmpd="sng" algn="ctr">
            <a:solidFill>
              <a:schemeClr val="tx1"/>
            </a:solidFill>
            <a:prstDash val="solid"/>
            <a:round/>
            <a:headEnd type="none" w="med" len="med"/>
            <a:tailEnd type="triangle" w="med" len="med"/>
          </a:ln>
          <a:effectLst/>
        </p:spPr>
      </p:cxnSp>
      <p:cxnSp>
        <p:nvCxnSpPr>
          <p:cNvPr id="24" name="Straight Arrow Connector 23"/>
          <p:cNvCxnSpPr>
            <a:stCxn id="10" idx="1"/>
            <a:endCxn id="11" idx="3"/>
          </p:cNvCxnSpPr>
          <p:nvPr/>
        </p:nvCxnSpPr>
        <p:spPr bwMode="auto">
          <a:xfrm flipH="1" flipV="1">
            <a:off x="4851960" y="4038957"/>
            <a:ext cx="2307661" cy="2804"/>
          </a:xfrm>
          <a:prstGeom prst="straightConnector1">
            <a:avLst/>
          </a:prstGeom>
          <a:solidFill>
            <a:schemeClr val="accent1"/>
          </a:solidFill>
          <a:ln w="28575" cap="flat" cmpd="sng" algn="ctr">
            <a:solidFill>
              <a:schemeClr val="tx1"/>
            </a:solidFill>
            <a:prstDash val="solid"/>
            <a:round/>
            <a:headEnd type="none" w="med" len="med"/>
            <a:tailEnd type="triangle" w="med" len="med"/>
          </a:ln>
          <a:effectLst/>
        </p:spPr>
      </p:cxnSp>
      <p:cxnSp>
        <p:nvCxnSpPr>
          <p:cNvPr id="25" name="Straight Arrow Connector 24"/>
          <p:cNvCxnSpPr>
            <a:stCxn id="11" idx="1"/>
            <a:endCxn id="9" idx="3"/>
          </p:cNvCxnSpPr>
          <p:nvPr/>
        </p:nvCxnSpPr>
        <p:spPr bwMode="auto">
          <a:xfrm flipH="1" flipV="1">
            <a:off x="2833719" y="4037311"/>
            <a:ext cx="1275290" cy="1646"/>
          </a:xfrm>
          <a:prstGeom prst="straightConnector1">
            <a:avLst/>
          </a:prstGeom>
          <a:solidFill>
            <a:schemeClr val="accent1"/>
          </a:solidFill>
          <a:ln w="28575" cap="flat" cmpd="sng" algn="ctr">
            <a:solidFill>
              <a:schemeClr val="tx1"/>
            </a:solidFill>
            <a:prstDash val="solid"/>
            <a:round/>
            <a:headEnd type="none" w="med" len="med"/>
            <a:tailEnd type="triangle" w="med" len="med"/>
          </a:ln>
          <a:effectLst/>
        </p:spPr>
      </p:cxnSp>
      <p:cxnSp>
        <p:nvCxnSpPr>
          <p:cNvPr id="27" name="Straight Arrow Connector 26"/>
          <p:cNvCxnSpPr>
            <a:stCxn id="7" idx="3"/>
            <a:endCxn id="20" idx="1"/>
          </p:cNvCxnSpPr>
          <p:nvPr/>
        </p:nvCxnSpPr>
        <p:spPr bwMode="auto">
          <a:xfrm flipV="1">
            <a:off x="2951160" y="1501815"/>
            <a:ext cx="930882" cy="922"/>
          </a:xfrm>
          <a:prstGeom prst="straightConnector1">
            <a:avLst/>
          </a:prstGeom>
          <a:solidFill>
            <a:schemeClr val="accent1"/>
          </a:solidFill>
          <a:ln w="28575" cap="flat" cmpd="sng" algn="ctr">
            <a:solidFill>
              <a:schemeClr val="tx1"/>
            </a:solidFill>
            <a:prstDash val="solid"/>
            <a:round/>
            <a:headEnd type="none" w="med" len="med"/>
            <a:tailEnd type="triangle" w="med" len="med"/>
          </a:ln>
          <a:effectLst/>
        </p:spPr>
      </p:cxnSp>
      <p:cxnSp>
        <p:nvCxnSpPr>
          <p:cNvPr id="28" name="Straight Arrow Connector 27"/>
          <p:cNvCxnSpPr>
            <a:endCxn id="7" idx="1"/>
          </p:cNvCxnSpPr>
          <p:nvPr/>
        </p:nvCxnSpPr>
        <p:spPr bwMode="auto">
          <a:xfrm>
            <a:off x="601579" y="1502737"/>
            <a:ext cx="1338342" cy="0"/>
          </a:xfrm>
          <a:prstGeom prst="straightConnector1">
            <a:avLst/>
          </a:prstGeom>
          <a:solidFill>
            <a:schemeClr val="accent1"/>
          </a:solidFill>
          <a:ln w="28575" cap="flat" cmpd="sng" algn="ctr">
            <a:solidFill>
              <a:schemeClr val="tx1"/>
            </a:solidFill>
            <a:prstDash val="solid"/>
            <a:round/>
            <a:headEnd type="none" w="med" len="med"/>
            <a:tailEnd type="triangle" w="med" len="med"/>
          </a:ln>
          <a:effectLst/>
        </p:spPr>
      </p:cxnSp>
      <p:cxnSp>
        <p:nvCxnSpPr>
          <p:cNvPr id="29" name="Straight Arrow Connector 28"/>
          <p:cNvCxnSpPr>
            <a:stCxn id="22" idx="2"/>
            <a:endCxn id="21" idx="0"/>
          </p:cNvCxnSpPr>
          <p:nvPr/>
        </p:nvCxnSpPr>
        <p:spPr bwMode="auto">
          <a:xfrm>
            <a:off x="10181054" y="1807892"/>
            <a:ext cx="3652" cy="1860593"/>
          </a:xfrm>
          <a:prstGeom prst="straightConnector1">
            <a:avLst/>
          </a:prstGeom>
          <a:solidFill>
            <a:schemeClr val="accent1"/>
          </a:solidFill>
          <a:ln w="28575" cap="flat" cmpd="sng" algn="ctr">
            <a:solidFill>
              <a:schemeClr val="tx1"/>
            </a:solidFill>
            <a:prstDash val="solid"/>
            <a:round/>
            <a:headEnd type="none" w="med" len="med"/>
            <a:tailEnd type="triangle" w="med" len="med"/>
          </a:ln>
          <a:effectLst/>
        </p:spPr>
      </p:cxnSp>
      <p:pic>
        <p:nvPicPr>
          <p:cNvPr id="40" name="Picture 7" descr="V:\Client 40 (PHX)\Intel Corporation\Reports\ThickenedSludge.png"/>
          <p:cNvPicPr>
            <a:picLocks noChangeAspect="1" noChangeArrowheads="1"/>
          </p:cNvPicPr>
          <p:nvPr/>
        </p:nvPicPr>
        <p:blipFill>
          <a:blip r:embed="rId8" cstate="print"/>
          <a:srcRect/>
          <a:stretch>
            <a:fillRect/>
          </a:stretch>
        </p:blipFill>
        <p:spPr bwMode="auto">
          <a:xfrm>
            <a:off x="5833005" y="2351861"/>
            <a:ext cx="693263" cy="648295"/>
          </a:xfrm>
          <a:prstGeom prst="rect">
            <a:avLst/>
          </a:prstGeom>
          <a:noFill/>
        </p:spPr>
      </p:pic>
      <p:sp>
        <p:nvSpPr>
          <p:cNvPr id="44" name="Rectangle 43"/>
          <p:cNvSpPr/>
          <p:nvPr/>
        </p:nvSpPr>
        <p:spPr>
          <a:xfrm>
            <a:off x="9620758" y="735513"/>
            <a:ext cx="1085362" cy="276999"/>
          </a:xfrm>
          <a:prstGeom prst="rect">
            <a:avLst/>
          </a:prstGeom>
        </p:spPr>
        <p:txBody>
          <a:bodyPr wrap="none">
            <a:spAutoFit/>
          </a:bodyPr>
          <a:lstStyle/>
          <a:p>
            <a:pPr algn="ctr"/>
            <a:r>
              <a:rPr lang="en-US" sz="1200" b="1" dirty="0" smtClean="0">
                <a:solidFill>
                  <a:srgbClr val="0071C5">
                    <a:lumMod val="75000"/>
                  </a:srgbClr>
                </a:solidFill>
                <a:latin typeface="Arial" pitchFamily="34" charset="0"/>
                <a:cs typeface="Arial" pitchFamily="34" charset="0"/>
              </a:rPr>
              <a:t>Break Tanks</a:t>
            </a:r>
            <a:endParaRPr lang="en-US" sz="1200" b="1" dirty="0">
              <a:solidFill>
                <a:srgbClr val="0071C5">
                  <a:lumMod val="75000"/>
                </a:srgbClr>
              </a:solidFill>
              <a:latin typeface="Arial" pitchFamily="34" charset="0"/>
              <a:cs typeface="Arial" pitchFamily="34" charset="0"/>
            </a:endParaRPr>
          </a:p>
        </p:txBody>
      </p:sp>
      <p:cxnSp>
        <p:nvCxnSpPr>
          <p:cNvPr id="45" name="Straight Connector 44"/>
          <p:cNvCxnSpPr>
            <a:stCxn id="20" idx="2"/>
            <a:endCxn id="40" idx="0"/>
          </p:cNvCxnSpPr>
          <p:nvPr/>
        </p:nvCxnSpPr>
        <p:spPr bwMode="auto">
          <a:xfrm flipH="1">
            <a:off x="6179637" y="1955195"/>
            <a:ext cx="1" cy="396666"/>
          </a:xfrm>
          <a:prstGeom prst="line">
            <a:avLst/>
          </a:prstGeom>
          <a:solidFill>
            <a:schemeClr val="accent1"/>
          </a:solidFill>
          <a:ln w="28575" cap="flat" cmpd="sng" algn="ctr">
            <a:solidFill>
              <a:schemeClr val="bg2"/>
            </a:solidFill>
            <a:prstDash val="solid"/>
            <a:round/>
            <a:headEnd type="none" w="med" len="med"/>
            <a:tailEnd type="triangle"/>
          </a:ln>
          <a:effectLst/>
        </p:spPr>
      </p:cxnSp>
      <p:cxnSp>
        <p:nvCxnSpPr>
          <p:cNvPr id="47" name="Straight Arrow Connector 46"/>
          <p:cNvCxnSpPr>
            <a:stCxn id="40" idx="3"/>
            <a:endCxn id="65" idx="1"/>
          </p:cNvCxnSpPr>
          <p:nvPr/>
        </p:nvCxnSpPr>
        <p:spPr bwMode="auto">
          <a:xfrm>
            <a:off x="6526268" y="2676009"/>
            <a:ext cx="572941" cy="0"/>
          </a:xfrm>
          <a:prstGeom prst="straightConnector1">
            <a:avLst/>
          </a:prstGeom>
          <a:solidFill>
            <a:schemeClr val="accent1"/>
          </a:solidFill>
          <a:ln w="28575" cap="flat" cmpd="sng" algn="ctr">
            <a:solidFill>
              <a:schemeClr val="bg2"/>
            </a:solidFill>
            <a:prstDash val="solid"/>
            <a:round/>
            <a:headEnd type="none" w="med" len="med"/>
            <a:tailEnd type="triangle"/>
          </a:ln>
          <a:effectLst/>
        </p:spPr>
      </p:cxnSp>
      <p:sp>
        <p:nvSpPr>
          <p:cNvPr id="48" name="Rectangle 47"/>
          <p:cNvSpPr/>
          <p:nvPr/>
        </p:nvSpPr>
        <p:spPr>
          <a:xfrm>
            <a:off x="4463126" y="2486889"/>
            <a:ext cx="1431683" cy="646331"/>
          </a:xfrm>
          <a:prstGeom prst="rect">
            <a:avLst/>
          </a:prstGeom>
        </p:spPr>
        <p:txBody>
          <a:bodyPr wrap="square">
            <a:spAutoFit/>
          </a:bodyPr>
          <a:lstStyle/>
          <a:p>
            <a:pPr algn="ctr"/>
            <a:r>
              <a:rPr lang="en-US" sz="1200" b="1" dirty="0">
                <a:solidFill>
                  <a:srgbClr val="0071C5">
                    <a:lumMod val="75000"/>
                  </a:srgbClr>
                </a:solidFill>
                <a:latin typeface="Arial" pitchFamily="34" charset="0"/>
                <a:cs typeface="Arial" pitchFamily="34" charset="0"/>
              </a:rPr>
              <a:t>Thickened</a:t>
            </a:r>
            <a:br>
              <a:rPr lang="en-US" sz="1200" b="1" dirty="0">
                <a:solidFill>
                  <a:srgbClr val="0071C5">
                    <a:lumMod val="75000"/>
                  </a:srgbClr>
                </a:solidFill>
                <a:latin typeface="Arial" pitchFamily="34" charset="0"/>
                <a:cs typeface="Arial" pitchFamily="34" charset="0"/>
              </a:rPr>
            </a:br>
            <a:r>
              <a:rPr lang="en-US" sz="1200" b="1" dirty="0">
                <a:solidFill>
                  <a:srgbClr val="0071C5">
                    <a:lumMod val="75000"/>
                  </a:srgbClr>
                </a:solidFill>
                <a:latin typeface="Arial" pitchFamily="34" charset="0"/>
                <a:cs typeface="Arial" pitchFamily="34" charset="0"/>
              </a:rPr>
              <a:t>Sludge</a:t>
            </a:r>
            <a:br>
              <a:rPr lang="en-US" sz="1200" b="1" dirty="0">
                <a:solidFill>
                  <a:srgbClr val="0071C5">
                    <a:lumMod val="75000"/>
                  </a:srgbClr>
                </a:solidFill>
                <a:latin typeface="Arial" pitchFamily="34" charset="0"/>
                <a:cs typeface="Arial" pitchFamily="34" charset="0"/>
              </a:rPr>
            </a:br>
            <a:r>
              <a:rPr lang="en-US" sz="1200" b="1" dirty="0">
                <a:solidFill>
                  <a:srgbClr val="0071C5">
                    <a:lumMod val="75000"/>
                  </a:srgbClr>
                </a:solidFill>
                <a:latin typeface="Arial" pitchFamily="34" charset="0"/>
                <a:cs typeface="Arial" pitchFamily="34" charset="0"/>
              </a:rPr>
              <a:t>Storage</a:t>
            </a:r>
          </a:p>
        </p:txBody>
      </p:sp>
      <p:sp>
        <p:nvSpPr>
          <p:cNvPr id="49" name="Rectangle 48"/>
          <p:cNvSpPr/>
          <p:nvPr/>
        </p:nvSpPr>
        <p:spPr>
          <a:xfrm>
            <a:off x="8210142" y="2534004"/>
            <a:ext cx="1031233" cy="646331"/>
          </a:xfrm>
          <a:prstGeom prst="rect">
            <a:avLst/>
          </a:prstGeom>
        </p:spPr>
        <p:txBody>
          <a:bodyPr wrap="square">
            <a:spAutoFit/>
          </a:bodyPr>
          <a:lstStyle/>
          <a:p>
            <a:pPr algn="ctr"/>
            <a:r>
              <a:rPr lang="en-US" sz="1200" b="1" dirty="0">
                <a:solidFill>
                  <a:srgbClr val="0071C5">
                    <a:lumMod val="75000"/>
                  </a:srgbClr>
                </a:solidFill>
                <a:latin typeface="Arial" pitchFamily="34" charset="0"/>
                <a:cs typeface="Arial" pitchFamily="34" charset="0"/>
              </a:rPr>
              <a:t>Belt-filter</a:t>
            </a:r>
            <a:br>
              <a:rPr lang="en-US" sz="1200" b="1" dirty="0">
                <a:solidFill>
                  <a:srgbClr val="0071C5">
                    <a:lumMod val="75000"/>
                  </a:srgbClr>
                </a:solidFill>
                <a:latin typeface="Arial" pitchFamily="34" charset="0"/>
                <a:cs typeface="Arial" pitchFamily="34" charset="0"/>
              </a:rPr>
            </a:br>
            <a:r>
              <a:rPr lang="en-US" sz="1200" b="1" dirty="0">
                <a:solidFill>
                  <a:srgbClr val="0071C5">
                    <a:lumMod val="75000"/>
                  </a:srgbClr>
                </a:solidFill>
                <a:latin typeface="Arial" pitchFamily="34" charset="0"/>
                <a:cs typeface="Arial" pitchFamily="34" charset="0"/>
              </a:rPr>
              <a:t>Press</a:t>
            </a:r>
          </a:p>
          <a:p>
            <a:pPr algn="ctr"/>
            <a:r>
              <a:rPr lang="en-US" sz="1200" b="1" dirty="0">
                <a:solidFill>
                  <a:srgbClr val="0071C5">
                    <a:lumMod val="75000"/>
                  </a:srgbClr>
                </a:solidFill>
                <a:latin typeface="Arial" pitchFamily="34" charset="0"/>
                <a:cs typeface="Arial" pitchFamily="34" charset="0"/>
              </a:rPr>
              <a:t>Dewatering</a:t>
            </a:r>
          </a:p>
        </p:txBody>
      </p:sp>
      <p:sp>
        <p:nvSpPr>
          <p:cNvPr id="53" name="Rectangle 52"/>
          <p:cNvSpPr/>
          <p:nvPr/>
        </p:nvSpPr>
        <p:spPr>
          <a:xfrm>
            <a:off x="6054986" y="5940359"/>
            <a:ext cx="2045753" cy="369332"/>
          </a:xfrm>
          <a:prstGeom prst="rect">
            <a:avLst/>
          </a:prstGeom>
        </p:spPr>
        <p:txBody>
          <a:bodyPr wrap="none">
            <a:spAutoFit/>
          </a:bodyPr>
          <a:lstStyle/>
          <a:p>
            <a:r>
              <a:rPr lang="en-US" sz="1200" b="1" dirty="0" smtClean="0">
                <a:solidFill>
                  <a:srgbClr val="0071C5">
                    <a:lumMod val="75000"/>
                  </a:srgbClr>
                </a:solidFill>
                <a:latin typeface="Arial" pitchFamily="34" charset="0"/>
                <a:cs typeface="Arial" pitchFamily="34" charset="0"/>
              </a:rPr>
              <a:t>Brine Evaporation</a:t>
            </a:r>
            <a:r>
              <a:rPr lang="en-US" b="1" dirty="0" smtClean="0">
                <a:solidFill>
                  <a:srgbClr val="00B050"/>
                </a:solidFill>
                <a:latin typeface="Arial" pitchFamily="34" charset="0"/>
                <a:cs typeface="Arial" pitchFamily="34" charset="0"/>
              </a:rPr>
              <a:t> </a:t>
            </a:r>
            <a:r>
              <a:rPr lang="en-US" sz="1200" b="1" dirty="0">
                <a:solidFill>
                  <a:srgbClr val="0071C5">
                    <a:lumMod val="75000"/>
                  </a:srgbClr>
                </a:solidFill>
                <a:latin typeface="Arial" pitchFamily="34" charset="0"/>
                <a:cs typeface="Arial" pitchFamily="34" charset="0"/>
              </a:rPr>
              <a:t>Ponds</a:t>
            </a:r>
          </a:p>
        </p:txBody>
      </p:sp>
      <p:cxnSp>
        <p:nvCxnSpPr>
          <p:cNvPr id="54" name="Straight Arrow Connector 53"/>
          <p:cNvCxnSpPr>
            <a:stCxn id="64" idx="3"/>
            <a:endCxn id="68" idx="1"/>
          </p:cNvCxnSpPr>
          <p:nvPr/>
        </p:nvCxnSpPr>
        <p:spPr bwMode="auto">
          <a:xfrm flipV="1">
            <a:off x="4877072" y="5559549"/>
            <a:ext cx="1468558" cy="1211"/>
          </a:xfrm>
          <a:prstGeom prst="straightConnector1">
            <a:avLst/>
          </a:prstGeom>
          <a:solidFill>
            <a:schemeClr val="accent1"/>
          </a:solidFill>
          <a:ln w="28575" cap="flat" cmpd="sng" algn="ctr">
            <a:solidFill>
              <a:schemeClr val="tx1"/>
            </a:solidFill>
            <a:prstDash val="solid"/>
            <a:round/>
            <a:headEnd type="none" w="med" len="med"/>
            <a:tailEnd type="triangle" w="med" len="med"/>
          </a:ln>
          <a:effectLst/>
        </p:spPr>
      </p:cxnSp>
      <p:pic>
        <p:nvPicPr>
          <p:cNvPr id="64" name="Picture 63"/>
          <p:cNvPicPr>
            <a:picLocks noChangeAspect="1"/>
          </p:cNvPicPr>
          <p:nvPr/>
        </p:nvPicPr>
        <p:blipFill>
          <a:blip r:embed="rId9"/>
          <a:stretch>
            <a:fillRect/>
          </a:stretch>
        </p:blipFill>
        <p:spPr>
          <a:xfrm>
            <a:off x="4083702" y="5030497"/>
            <a:ext cx="793370" cy="1060525"/>
          </a:xfrm>
          <a:prstGeom prst="rect">
            <a:avLst/>
          </a:prstGeom>
        </p:spPr>
      </p:pic>
      <p:pic>
        <p:nvPicPr>
          <p:cNvPr id="65" name="Picture 64"/>
          <p:cNvPicPr>
            <a:picLocks noChangeAspect="1"/>
          </p:cNvPicPr>
          <p:nvPr/>
        </p:nvPicPr>
        <p:blipFill rotWithShape="1">
          <a:blip r:embed="rId10"/>
          <a:srcRect l="53008" t="28549" b="21544"/>
          <a:stretch/>
        </p:blipFill>
        <p:spPr>
          <a:xfrm>
            <a:off x="7099209" y="2242872"/>
            <a:ext cx="1087560" cy="866274"/>
          </a:xfrm>
          <a:prstGeom prst="rect">
            <a:avLst/>
          </a:prstGeom>
        </p:spPr>
      </p:pic>
      <p:pic>
        <p:nvPicPr>
          <p:cNvPr id="68" name="Picture 67" descr="Screen Clipping"/>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345630" y="5086248"/>
            <a:ext cx="1312173" cy="946601"/>
          </a:xfrm>
          <a:prstGeom prst="rect">
            <a:avLst/>
          </a:prstGeom>
        </p:spPr>
      </p:pic>
      <p:sp>
        <p:nvSpPr>
          <p:cNvPr id="78" name="TextBox 77"/>
          <p:cNvSpPr txBox="1"/>
          <p:nvPr/>
        </p:nvSpPr>
        <p:spPr>
          <a:xfrm>
            <a:off x="10318770" y="3280891"/>
            <a:ext cx="990600" cy="461665"/>
          </a:xfrm>
          <a:prstGeom prst="rect">
            <a:avLst/>
          </a:prstGeom>
          <a:noFill/>
        </p:spPr>
        <p:txBody>
          <a:bodyPr wrap="square" rtlCol="0">
            <a:spAutoFit/>
          </a:bodyPr>
          <a:lstStyle/>
          <a:p>
            <a:pPr algn="ctr"/>
            <a:r>
              <a:rPr lang="en-US" sz="1200" b="1" dirty="0" smtClean="0">
                <a:solidFill>
                  <a:srgbClr val="0071C5">
                    <a:lumMod val="75000"/>
                  </a:srgbClr>
                </a:solidFill>
                <a:latin typeface="Arial" pitchFamily="34" charset="0"/>
                <a:cs typeface="Arial" pitchFamily="34" charset="0"/>
              </a:rPr>
              <a:t>Ion Exchange</a:t>
            </a:r>
            <a:endParaRPr lang="en-US" sz="1200" b="1" dirty="0">
              <a:solidFill>
                <a:srgbClr val="0071C5">
                  <a:lumMod val="75000"/>
                </a:srgbClr>
              </a:solidFill>
              <a:latin typeface="Arial" pitchFamily="34" charset="0"/>
              <a:cs typeface="Arial" pitchFamily="34" charset="0"/>
            </a:endParaRPr>
          </a:p>
        </p:txBody>
      </p:sp>
      <p:sp>
        <p:nvSpPr>
          <p:cNvPr id="93" name="Rectangle 92"/>
          <p:cNvSpPr/>
          <p:nvPr/>
        </p:nvSpPr>
        <p:spPr>
          <a:xfrm>
            <a:off x="3236473" y="5901023"/>
            <a:ext cx="1585690" cy="461665"/>
          </a:xfrm>
          <a:prstGeom prst="rect">
            <a:avLst/>
          </a:prstGeom>
        </p:spPr>
        <p:txBody>
          <a:bodyPr wrap="none">
            <a:spAutoFit/>
          </a:bodyPr>
          <a:lstStyle/>
          <a:p>
            <a:r>
              <a:rPr lang="en-US" sz="1200" b="1" dirty="0" smtClean="0">
                <a:solidFill>
                  <a:srgbClr val="0071C5">
                    <a:lumMod val="75000"/>
                  </a:srgbClr>
                </a:solidFill>
                <a:latin typeface="Arial" pitchFamily="34" charset="0"/>
                <a:cs typeface="Arial" pitchFamily="34" charset="0"/>
              </a:rPr>
              <a:t>Thermal </a:t>
            </a:r>
          </a:p>
          <a:p>
            <a:r>
              <a:rPr lang="en-US" sz="1200" b="1" dirty="0" smtClean="0">
                <a:solidFill>
                  <a:srgbClr val="0071C5">
                    <a:lumMod val="75000"/>
                  </a:srgbClr>
                </a:solidFill>
                <a:latin typeface="Arial" pitchFamily="34" charset="0"/>
                <a:cs typeface="Arial" pitchFamily="34" charset="0"/>
              </a:rPr>
              <a:t>Brine Concentrator</a:t>
            </a:r>
            <a:endParaRPr lang="en-US" sz="1200" b="1" dirty="0">
              <a:solidFill>
                <a:srgbClr val="0071C5">
                  <a:lumMod val="75000"/>
                </a:srgbClr>
              </a:solidFill>
              <a:latin typeface="Arial" pitchFamily="34" charset="0"/>
              <a:cs typeface="Arial" pitchFamily="34" charset="0"/>
            </a:endParaRPr>
          </a:p>
        </p:txBody>
      </p:sp>
    </p:spTree>
    <p:extLst>
      <p:ext uri="{BB962C8B-B14F-4D97-AF65-F5344CB8AC3E}">
        <p14:creationId xmlns:p14="http://schemas.microsoft.com/office/powerpoint/2010/main" val="214780428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5042370" y="154591"/>
            <a:ext cx="6964279" cy="4642853"/>
          </a:xfrm>
          <a:prstGeom prst="rect">
            <a:avLst/>
          </a:prstGeom>
        </p:spPr>
      </p:pic>
      <p:pic>
        <p:nvPicPr>
          <p:cNvPr id="3" name="Picture 2"/>
          <p:cNvPicPr>
            <a:picLocks noChangeAspect="1"/>
          </p:cNvPicPr>
          <p:nvPr/>
        </p:nvPicPr>
        <p:blipFill>
          <a:blip r:embed="rId4"/>
          <a:stretch>
            <a:fillRect/>
          </a:stretch>
        </p:blipFill>
        <p:spPr>
          <a:xfrm>
            <a:off x="310921" y="1705962"/>
            <a:ext cx="6164019" cy="4614775"/>
          </a:xfrm>
          <a:prstGeom prst="rect">
            <a:avLst/>
          </a:prstGeom>
          <a:ln w="25400">
            <a:solidFill>
              <a:srgbClr val="FF0000"/>
            </a:solidFill>
          </a:ln>
        </p:spPr>
      </p:pic>
      <p:sp>
        <p:nvSpPr>
          <p:cNvPr id="5" name="Rectangle 4"/>
          <p:cNvSpPr/>
          <p:nvPr/>
        </p:nvSpPr>
        <p:spPr>
          <a:xfrm>
            <a:off x="8835081" y="1136822"/>
            <a:ext cx="877330" cy="433215"/>
          </a:xfrm>
          <a:prstGeom prst="rect">
            <a:avLst/>
          </a:prstGeom>
          <a:noFill/>
          <a:ln w="254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7" name="Straight Connector 6"/>
          <p:cNvCxnSpPr/>
          <p:nvPr/>
        </p:nvCxnSpPr>
        <p:spPr>
          <a:xfrm flipH="1">
            <a:off x="310921" y="1136822"/>
            <a:ext cx="8524160" cy="56914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flipH="1">
            <a:off x="6474940" y="1570037"/>
            <a:ext cx="3237472" cy="47507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11" name="Rectangle 10"/>
          <p:cNvSpPr/>
          <p:nvPr/>
        </p:nvSpPr>
        <p:spPr>
          <a:xfrm>
            <a:off x="291932" y="154591"/>
            <a:ext cx="4341252" cy="1200329"/>
          </a:xfrm>
          <a:prstGeom prst="rect">
            <a:avLst/>
          </a:prstGeom>
          <a:noFill/>
        </p:spPr>
        <p:txBody>
          <a:bodyPr wrap="none" lIns="91440" tIns="45720" rIns="91440" bIns="45720">
            <a:spAutoFit/>
          </a:bodyPr>
          <a:lstStyle/>
          <a:p>
            <a:pPr algn="ctr"/>
            <a:r>
              <a:rPr lang="en-US" sz="3600" b="0" cap="none" spc="0" dirty="0" smtClean="0">
                <a:ln w="0">
                  <a:solidFill>
                    <a:schemeClr val="tx2">
                      <a:lumMod val="20000"/>
                      <a:lumOff val="80000"/>
                    </a:schemeClr>
                  </a:solidFill>
                </a:ln>
                <a:solidFill>
                  <a:schemeClr val="accent2">
                    <a:lumMod val="75000"/>
                  </a:schemeClr>
                </a:solidFill>
                <a:effectLst>
                  <a:reflection blurRad="6350" stA="53000" endA="300" endPos="35500" dir="5400000" sy="-90000" algn="bl" rotWithShape="0"/>
                </a:effectLst>
              </a:rPr>
              <a:t>Alternative</a:t>
            </a:r>
          </a:p>
          <a:p>
            <a:pPr algn="ctr"/>
            <a:r>
              <a:rPr lang="en-US" sz="3600" b="0" cap="none" spc="0" dirty="0" smtClean="0">
                <a:ln w="0">
                  <a:solidFill>
                    <a:schemeClr val="tx2">
                      <a:lumMod val="20000"/>
                      <a:lumOff val="80000"/>
                    </a:schemeClr>
                  </a:solidFill>
                </a:ln>
                <a:solidFill>
                  <a:schemeClr val="accent2">
                    <a:lumMod val="75000"/>
                  </a:schemeClr>
                </a:solidFill>
                <a:effectLst>
                  <a:reflection blurRad="6350" stA="53000" endA="300" endPos="35500" dir="5400000" sy="-90000" algn="bl" rotWithShape="0"/>
                </a:effectLst>
              </a:rPr>
              <a:t> Brine Management </a:t>
            </a:r>
            <a:endParaRPr lang="en-US" sz="3600" b="0" cap="none" spc="0" dirty="0">
              <a:ln w="0">
                <a:solidFill>
                  <a:schemeClr val="tx2">
                    <a:lumMod val="20000"/>
                    <a:lumOff val="80000"/>
                  </a:schemeClr>
                </a:solidFill>
              </a:ln>
              <a:solidFill>
                <a:schemeClr val="accent2">
                  <a:lumMod val="75000"/>
                </a:schemeClr>
              </a:solidFill>
              <a:effectLst>
                <a:reflection blurRad="6350" stA="53000" endA="300" endPos="35500" dir="5400000" sy="-90000" algn="bl" rotWithShape="0"/>
              </a:effectLst>
            </a:endParaRPr>
          </a:p>
        </p:txBody>
      </p:sp>
    </p:spTree>
    <p:extLst>
      <p:ext uri="{BB962C8B-B14F-4D97-AF65-F5344CB8AC3E}">
        <p14:creationId xmlns:p14="http://schemas.microsoft.com/office/powerpoint/2010/main" val="178487423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extLst>
              <p:ext uri="{D42A27DB-BD31-4B8C-83A1-F6EECF244321}">
                <p14:modId xmlns:p14="http://schemas.microsoft.com/office/powerpoint/2010/main" val="1430973389"/>
              </p:ext>
            </p:extLst>
          </p:nvPr>
        </p:nvGraphicFramePr>
        <p:xfrm>
          <a:off x="1925638" y="388938"/>
          <a:ext cx="8340725" cy="5949950"/>
        </p:xfrm>
        <a:graphic>
          <a:graphicData uri="http://schemas.openxmlformats.org/presentationml/2006/ole">
            <mc:AlternateContent xmlns:mc="http://schemas.openxmlformats.org/markup-compatibility/2006">
              <mc:Choice xmlns:v="urn:schemas-microsoft-com:vml" Requires="v">
                <p:oleObj spid="_x0000_s2077" name="Visio" r:id="rId4" imgW="7338100" imgH="5235129" progId="Visio.Drawing.15">
                  <p:link updateAutomatic="1"/>
                </p:oleObj>
              </mc:Choice>
              <mc:Fallback>
                <p:oleObj name="Visio" r:id="rId4" imgW="7338100" imgH="5235129" progId="Visio.Drawing.15">
                  <p:link updateAutomatic="1"/>
                  <p:pic>
                    <p:nvPicPr>
                      <p:cNvPr id="0" name=""/>
                      <p:cNvPicPr/>
                      <p:nvPr/>
                    </p:nvPicPr>
                    <p:blipFill>
                      <a:blip r:embed="rId5"/>
                      <a:stretch>
                        <a:fillRect/>
                      </a:stretch>
                    </p:blipFill>
                    <p:spPr>
                      <a:xfrm>
                        <a:off x="1925638" y="388938"/>
                        <a:ext cx="8340725" cy="5949950"/>
                      </a:xfrm>
                      <a:prstGeom prst="rect">
                        <a:avLst/>
                      </a:prstGeom>
                    </p:spPr>
                  </p:pic>
                </p:oleObj>
              </mc:Fallback>
            </mc:AlternateContent>
          </a:graphicData>
        </a:graphic>
      </p:graphicFrame>
      <p:sp>
        <p:nvSpPr>
          <p:cNvPr id="3" name="Rectangle 2"/>
          <p:cNvSpPr/>
          <p:nvPr/>
        </p:nvSpPr>
        <p:spPr>
          <a:xfrm>
            <a:off x="7470648" y="1792224"/>
            <a:ext cx="3098176" cy="4462272"/>
          </a:xfrm>
          <a:prstGeom prst="rect">
            <a:avLst/>
          </a:prstGeom>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89146907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l="13195" t="1" r="18423" b="188"/>
          <a:stretch/>
        </p:blipFill>
        <p:spPr>
          <a:xfrm>
            <a:off x="1170527" y="919802"/>
            <a:ext cx="10181145" cy="5347367"/>
          </a:xfrm>
          <a:prstGeom prst="rect">
            <a:avLst/>
          </a:prstGeom>
        </p:spPr>
      </p:pic>
      <p:sp>
        <p:nvSpPr>
          <p:cNvPr id="2" name="Title 1"/>
          <p:cNvSpPr>
            <a:spLocks noGrp="1"/>
          </p:cNvSpPr>
          <p:nvPr>
            <p:ph type="title"/>
          </p:nvPr>
        </p:nvSpPr>
        <p:spPr>
          <a:xfrm>
            <a:off x="1270000" y="243749"/>
            <a:ext cx="9652000" cy="574453"/>
          </a:xfrm>
          <a:solidFill>
            <a:schemeClr val="bg1">
              <a:lumMod val="50000"/>
              <a:alpha val="50000"/>
            </a:schemeClr>
          </a:solidFill>
        </p:spPr>
        <p:txBody>
          <a:bodyPr wrap="square">
            <a:spAutoFit/>
          </a:bodyPr>
          <a:lstStyle/>
          <a:p>
            <a:r>
              <a:rPr lang="en-US" dirty="0" smtClean="0"/>
              <a:t>The Next Generation IWW Treatment Facility</a:t>
            </a:r>
            <a:endParaRPr lang="en-US" dirty="0"/>
          </a:p>
        </p:txBody>
      </p:sp>
    </p:spTree>
    <p:extLst>
      <p:ext uri="{BB962C8B-B14F-4D97-AF65-F5344CB8AC3E}">
        <p14:creationId xmlns:p14="http://schemas.microsoft.com/office/powerpoint/2010/main" val="576207583"/>
      </p:ext>
    </p:extLst>
  </p:cSld>
  <p:clrMapOvr>
    <a:masterClrMapping/>
  </p:clrMapOvr>
  <p:timing>
    <p:tnLst>
      <p:par>
        <p:cTn id="1" dur="indefinite" restart="never" nodeType="tmRoot"/>
      </p:par>
    </p:tnLst>
  </p:timing>
</p:sld>
</file>

<file path=ppt/theme/theme1.xml><?xml version="1.0" encoding="utf-8"?>
<a:theme xmlns:a="http://schemas.openxmlformats.org/drawingml/2006/main" name="Int_PPT Template_ClearPro_16x9">
  <a:themeElements>
    <a:clrScheme name="Custom 2">
      <a:dk1>
        <a:sysClr val="windowText" lastClr="000000"/>
      </a:dk1>
      <a:lt1>
        <a:sysClr val="window" lastClr="FFFFFF"/>
      </a:lt1>
      <a:dk2>
        <a:srgbClr val="003C71"/>
      </a:dk2>
      <a:lt2>
        <a:srgbClr val="B1BABF"/>
      </a:lt2>
      <a:accent1>
        <a:srgbClr val="B7D108"/>
      </a:accent1>
      <a:accent2>
        <a:srgbClr val="0071C5"/>
      </a:accent2>
      <a:accent3>
        <a:srgbClr val="009CDA"/>
      </a:accent3>
      <a:accent4>
        <a:srgbClr val="F8D44C"/>
      </a:accent4>
      <a:accent5>
        <a:srgbClr val="FFA400"/>
      </a:accent5>
      <a:accent6>
        <a:srgbClr val="FF4E00"/>
      </a:accent6>
      <a:hlink>
        <a:srgbClr val="C3D600"/>
      </a:hlink>
      <a:folHlink>
        <a:srgbClr val="0071C5"/>
      </a:folHlink>
    </a:clrScheme>
    <a:fontScheme name="Intel Clear">
      <a:majorFont>
        <a:latin typeface="Intel Clear"/>
        <a:ea typeface=""/>
        <a:cs typeface=""/>
      </a:majorFont>
      <a:minorFont>
        <a:latin typeface="Intel Clear"/>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a:solidFill>
            <a:schemeClr val="tx2"/>
          </a:solidFill>
        </a:ln>
        <a:effectLst/>
      </a:spPr>
      <a:bodyPr/>
      <a:lstStyle/>
      <a:style>
        <a:lnRef idx="2">
          <a:schemeClr val="accent1"/>
        </a:lnRef>
        <a:fillRef idx="0">
          <a:schemeClr val="accent1"/>
        </a:fillRef>
        <a:effectRef idx="1">
          <a:schemeClr val="accent1"/>
        </a:effectRef>
        <a:fontRef idx="minor">
          <a:schemeClr val="tx1"/>
        </a:fontRef>
      </a:style>
    </a:lnDef>
    <a:txDef>
      <a:spPr>
        <a:solidFill>
          <a:schemeClr val="bg2">
            <a:lumMod val="20000"/>
            <a:lumOff val="80000"/>
          </a:schemeClr>
        </a:solidFill>
      </a:spPr>
      <a:bodyPr vert="horz" lIns="0" tIns="0" rIns="0" bIns="0" rtlCol="0">
        <a:noAutofit/>
      </a:bodyPr>
      <a:lstStyle>
        <a:defPPr>
          <a:defRPr sz="1100" dirty="0" smtClean="0">
            <a:solidFill>
              <a:srgbClr val="003C71"/>
            </a:solidFill>
          </a:defRPr>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CS PPT Template_16x9</Template>
  <TotalTime>13066</TotalTime>
  <Words>1202</Words>
  <Application>Microsoft Office PowerPoint</Application>
  <PresentationFormat>Widescreen</PresentationFormat>
  <Paragraphs>138</Paragraphs>
  <Slides>13</Slides>
  <Notes>11</Notes>
  <HiddenSlides>0</HiddenSlides>
  <MMClips>0</MMClips>
  <ScaleCrop>false</ScaleCrop>
  <HeadingPairs>
    <vt:vector size="8" baseType="variant">
      <vt:variant>
        <vt:lpstr>Fonts Used</vt:lpstr>
      </vt:variant>
      <vt:variant>
        <vt:i4>9</vt:i4>
      </vt:variant>
      <vt:variant>
        <vt:lpstr>Theme</vt:lpstr>
      </vt:variant>
      <vt:variant>
        <vt:i4>1</vt:i4>
      </vt:variant>
      <vt:variant>
        <vt:lpstr>Links</vt:lpstr>
      </vt:variant>
      <vt:variant>
        <vt:i4>2</vt:i4>
      </vt:variant>
      <vt:variant>
        <vt:lpstr>Slide Titles</vt:lpstr>
      </vt:variant>
      <vt:variant>
        <vt:i4>13</vt:i4>
      </vt:variant>
    </vt:vector>
  </HeadingPairs>
  <TitlesOfParts>
    <vt:vector size="25" baseType="lpstr">
      <vt:lpstr>Arial</vt:lpstr>
      <vt:lpstr>Calibri</vt:lpstr>
      <vt:lpstr>Cambria Math</vt:lpstr>
      <vt:lpstr>Intel Clear</vt:lpstr>
      <vt:lpstr>Intel Clear Light</vt:lpstr>
      <vt:lpstr>Intel Clear Pro</vt:lpstr>
      <vt:lpstr>Lucida Grande</vt:lpstr>
      <vt:lpstr>Neo Sans Intel</vt:lpstr>
      <vt:lpstr>Wingdings</vt:lpstr>
      <vt:lpstr>Int_PPT Template_ClearPro_16x9</vt:lpstr>
      <vt:lpstr>C:\Users\jakerdav\Desktop\Presentation\Classic IWW.vsdx</vt:lpstr>
      <vt:lpstr>C:\Users\jakerdav\Desktop\Presentation\New IWW.vsdx</vt:lpstr>
      <vt:lpstr>Industrial Wastewater Treatment Technologies</vt:lpstr>
      <vt:lpstr>Wastewater treatment</vt:lpstr>
      <vt:lpstr>PowerPoint Presentation</vt:lpstr>
      <vt:lpstr>The future of wastewater treatment in arid climates will center on technologies that enable reuse</vt:lpstr>
      <vt:lpstr>The Ocotillo Brine Reduction Facility (OBRF)</vt:lpstr>
      <vt:lpstr>The OBRF</vt:lpstr>
      <vt:lpstr>PowerPoint Presentation</vt:lpstr>
      <vt:lpstr>PowerPoint Presentation</vt:lpstr>
      <vt:lpstr>The Next Generation IWW Treatment Facility</vt:lpstr>
      <vt:lpstr>Industry in arid climates will begin to assess wastewater treatment efficiency in a new way</vt:lpstr>
      <vt:lpstr>Our community supports Intel, and Intel supports our community</vt:lpstr>
      <vt:lpstr>PowerPoint Presentation</vt:lpstr>
      <vt:lpstr>Questions?</vt:lpstr>
    </vt:vector>
  </TitlesOfParts>
  <Company>Intel Corporation</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Extraordinary Breakthrough  in Water Management Strategy</dc:title>
  <dc:creator>Milshteen, Alex</dc:creator>
  <cp:keywords>CTPClassification=CTP_NT</cp:keywords>
  <cp:lastModifiedBy>Davis, J R</cp:lastModifiedBy>
  <cp:revision>208</cp:revision>
  <dcterms:created xsi:type="dcterms:W3CDTF">2018-05-14T06:33:02Z</dcterms:created>
  <dcterms:modified xsi:type="dcterms:W3CDTF">2019-10-29T14:11:37Z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itusGUID">
    <vt:lpwstr>4c5f9262-0d15-4136-9242-76c4e915dcf4</vt:lpwstr>
  </property>
  <property fmtid="{D5CDD505-2E9C-101B-9397-08002B2CF9AE}" pid="3" name="CTP_TimeStamp">
    <vt:lpwstr>2019-04-22 19:07:23Z</vt:lpwstr>
  </property>
  <property fmtid="{D5CDD505-2E9C-101B-9397-08002B2CF9AE}" pid="4" name="CTP_BU">
    <vt:lpwstr>NA</vt:lpwstr>
  </property>
  <property fmtid="{D5CDD505-2E9C-101B-9397-08002B2CF9AE}" pid="5" name="CTP_IDSID">
    <vt:lpwstr>NA</vt:lpwstr>
  </property>
  <property fmtid="{D5CDD505-2E9C-101B-9397-08002B2CF9AE}" pid="6" name="CTP_WWID">
    <vt:lpwstr>NA</vt:lpwstr>
  </property>
  <property fmtid="{D5CDD505-2E9C-101B-9397-08002B2CF9AE}" pid="7" name="CTPClassification">
    <vt:lpwstr>CTP_NT</vt:lpwstr>
  </property>
</Properties>
</file>